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2"/>
  </p:notesMasterIdLst>
  <p:sldIdLst>
    <p:sldId id="256" r:id="rId2"/>
    <p:sldId id="259" r:id="rId3"/>
    <p:sldId id="262" r:id="rId4"/>
    <p:sldId id="271" r:id="rId5"/>
    <p:sldId id="260" r:id="rId6"/>
    <p:sldId id="270" r:id="rId7"/>
    <p:sldId id="275" r:id="rId8"/>
    <p:sldId id="276" r:id="rId9"/>
    <p:sldId id="278" r:id="rId10"/>
    <p:sldId id="267" r:id="rId11"/>
    <p:sldId id="274" r:id="rId12"/>
    <p:sldId id="273" r:id="rId13"/>
    <p:sldId id="272" r:id="rId14"/>
    <p:sldId id="279" r:id="rId15"/>
    <p:sldId id="281" r:id="rId16"/>
    <p:sldId id="282" r:id="rId17"/>
    <p:sldId id="280" r:id="rId18"/>
    <p:sldId id="284" r:id="rId19"/>
    <p:sldId id="295" r:id="rId20"/>
    <p:sldId id="285" r:id="rId21"/>
    <p:sldId id="283" r:id="rId22"/>
    <p:sldId id="286" r:id="rId23"/>
    <p:sldId id="287" r:id="rId24"/>
    <p:sldId id="294" r:id="rId25"/>
    <p:sldId id="288" r:id="rId26"/>
    <p:sldId id="289" r:id="rId27"/>
    <p:sldId id="290" r:id="rId28"/>
    <p:sldId id="291" r:id="rId29"/>
    <p:sldId id="292" r:id="rId30"/>
    <p:sldId id="293" r:id="rId31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libri Light" panose="020F0302020204030204" pitchFamily="34" charset="0"/>
      <p:regular r:id="rId37"/>
      <p:italic r:id="rId38"/>
    </p:embeddedFont>
    <p:embeddedFont>
      <p:font typeface="DejaVu Sans" panose="020B0603030804020204" pitchFamily="34" charset="0"/>
      <p:regular r:id="rId39"/>
      <p:bold r:id="rId40"/>
      <p:italic r:id="rId41"/>
      <p:boldItalic r:id="rId42"/>
    </p:embeddedFont>
    <p:embeddedFont>
      <p:font typeface="Inconsolata" panose="020B0609030003000000" pitchFamily="49" charset="0"/>
      <p:regular r:id="rId43"/>
    </p:embeddedFont>
    <p:embeddedFont>
      <p:font typeface="Lato" panose="020F0502020204030203" pitchFamily="34" charset="0"/>
      <p:regular r:id="rId44"/>
      <p:bold r:id="rId45"/>
      <p:italic r:id="rId46"/>
      <p:boldItalic r:id="rId47"/>
    </p:embeddedFont>
    <p:embeddedFont>
      <p:font typeface="Lato Black" panose="020F0502020204030203" pitchFamily="34" charset="0"/>
      <p:bold r:id="rId48"/>
      <p:boldItalic r:id="rId49"/>
    </p:embeddedFont>
    <p:embeddedFont>
      <p:font typeface="Lato Hairline" panose="020F0502020204030203" pitchFamily="34" charset="0"/>
      <p:regular r:id="rId50"/>
      <p:italic r:id="rId51"/>
    </p:embeddedFont>
    <p:embeddedFont>
      <p:font typeface="Lato Heavy" panose="020F0502020204030203" pitchFamily="34" charset="0"/>
      <p:bold r:id="rId52"/>
      <p:boldItalic r:id="rId53"/>
    </p:embeddedFont>
    <p:embeddedFont>
      <p:font typeface="Lato Light" panose="020F0502020204030203" pitchFamily="34" charset="0"/>
      <p:regular r:id="rId54"/>
      <p:italic r:id="rId55"/>
    </p:embeddedFont>
    <p:embeddedFont>
      <p:font typeface="Lato Semibold" panose="020F0502020204030203" pitchFamily="34" charset="0"/>
      <p:bold r:id="rId56"/>
      <p:boldItalic r:id="rId57"/>
    </p:embeddedFont>
    <p:embeddedFont>
      <p:font typeface="Marcellus SC" panose="020E0602050203020307" pitchFamily="34" charset="0"/>
      <p:regular r:id="rId58"/>
    </p:embeddedFont>
    <p:embeddedFont>
      <p:font typeface="Segoe UI" panose="020B0502040204020203" pitchFamily="34" charset="0"/>
      <p:regular r:id="rId59"/>
      <p:bold r:id="rId60"/>
      <p:italic r:id="rId61"/>
      <p:boldItalic r:id="rId6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1986F10-A11B-4F85-9CEF-6E3EA8151F82}">
          <p14:sldIdLst>
            <p14:sldId id="256"/>
          </p14:sldIdLst>
        </p14:section>
        <p14:section name="Assembly Refresher" id="{262D39B8-1B04-47B5-B397-CFF80E4C15F7}">
          <p14:sldIdLst>
            <p14:sldId id="259"/>
            <p14:sldId id="262"/>
            <p14:sldId id="271"/>
            <p14:sldId id="260"/>
            <p14:sldId id="270"/>
            <p14:sldId id="275"/>
            <p14:sldId id="276"/>
          </p14:sldIdLst>
        </p14:section>
        <p14:section name="Basics of x86 Assembly" id="{80D0EDB3-9524-4813-96C5-501DAC91995D}">
          <p14:sldIdLst>
            <p14:sldId id="278"/>
            <p14:sldId id="267"/>
            <p14:sldId id="274"/>
            <p14:sldId id="273"/>
            <p14:sldId id="272"/>
            <p14:sldId id="279"/>
            <p14:sldId id="281"/>
            <p14:sldId id="282"/>
            <p14:sldId id="280"/>
            <p14:sldId id="284"/>
            <p14:sldId id="295"/>
            <p14:sldId id="285"/>
            <p14:sldId id="283"/>
            <p14:sldId id="286"/>
            <p14:sldId id="287"/>
          </p14:sldIdLst>
        </p14:section>
        <p14:section name="Assembly Interlude" id="{02D2BE2A-DC5F-4DEE-B30C-4C67DA6895D7}">
          <p14:sldIdLst>
            <p14:sldId id="294"/>
            <p14:sldId id="288"/>
            <p14:sldId id="289"/>
            <p14:sldId id="290"/>
            <p14:sldId id="291"/>
            <p14:sldId id="292"/>
            <p14:sldId id="29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2144"/>
    <a:srgbClr val="AB5DA5"/>
    <a:srgbClr val="355482"/>
    <a:srgbClr val="091C3B"/>
    <a:srgbClr val="6A6A6A"/>
    <a:srgbClr val="4C6FA3"/>
    <a:srgbClr val="0B2043"/>
    <a:srgbClr val="FF4F4F"/>
    <a:srgbClr val="E27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font" Target="fonts/font23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54" Type="http://schemas.openxmlformats.org/officeDocument/2006/relationships/font" Target="fonts/font22.fntdata"/><Relationship Id="rId62" Type="http://schemas.openxmlformats.org/officeDocument/2006/relationships/font" Target="fonts/font3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font" Target="fonts/font21.fntdata"/><Relationship Id="rId58" Type="http://schemas.openxmlformats.org/officeDocument/2006/relationships/font" Target="fonts/font26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57" Type="http://schemas.openxmlformats.org/officeDocument/2006/relationships/font" Target="fonts/font25.fntdata"/><Relationship Id="rId61" Type="http://schemas.openxmlformats.org/officeDocument/2006/relationships/font" Target="fonts/font2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Relationship Id="rId60" Type="http://schemas.openxmlformats.org/officeDocument/2006/relationships/font" Target="fonts/font28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font" Target="fonts/font24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59" Type="http://schemas.openxmlformats.org/officeDocument/2006/relationships/font" Target="fonts/font27.fntdata"/></Relationships>
</file>

<file path=ppt/media/image1.png>
</file>

<file path=ppt/media/image10.jpg>
</file>

<file path=ppt/media/image11.jpeg>
</file>

<file path=ppt/media/image12.png>
</file>

<file path=ppt/media/image13.png>
</file>

<file path=ppt/media/image14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26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69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11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8E615EA3-D94F-4234-8230-46AE658C9C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540" y="22860"/>
            <a:ext cx="8978900" cy="567531"/>
          </a:xfrm>
        </p:spPr>
        <p:txBody>
          <a:bodyPr>
            <a:normAutofit/>
          </a:bodyPr>
          <a:lstStyle>
            <a:lvl1pPr>
              <a:defRPr sz="330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" y="967740"/>
            <a:ext cx="8343900" cy="4179729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20FFFDB-EBF0-49B5-A587-CAB0A23F0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524818"/>
            <a:ext cx="1821180" cy="178621"/>
          </a:xfrm>
        </p:spPr>
        <p:txBody>
          <a:bodyPr/>
          <a:lstStyle>
            <a:lvl1pPr>
              <a:defRPr sz="700">
                <a:solidFill>
                  <a:schemeClr val="bg1">
                    <a:lumMod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442C0CA-CAF1-45F1-9F56-F9C580DF6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705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8383AF2-3E7E-44F9-B029-099F5FCDF5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764382"/>
            <a:ext cx="8247062" cy="2377281"/>
          </a:xfrm>
        </p:spPr>
        <p:txBody>
          <a:bodyPr anchor="b"/>
          <a:lstStyle>
            <a:lvl1pPr algn="ctr">
              <a:defRPr sz="450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164153"/>
            <a:ext cx="8247062" cy="1250156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5100" y="5274258"/>
            <a:ext cx="3086100" cy="304271"/>
          </a:xfrm>
        </p:spPr>
        <p:txBody>
          <a:bodyPr/>
          <a:lstStyle>
            <a:lvl1pPr>
              <a:defRPr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US" dirty="0"/>
              <a:t>CS/COE 0449 – Spring 2019/2020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7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211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63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65100" y="5274258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CS/COE 0449 – Spring 2019/2020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169D404-C6B3-441F-AFE8-5D94549B5A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923544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18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39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75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56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tags" Target="../tags/tag39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tags" Target="../tags/tag29.xml"/><Relationship Id="rId41" Type="http://schemas.openxmlformats.org/officeDocument/2006/relationships/tags" Target="../tags/tag41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slideLayout" Target="../slideLayouts/slideLayout2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8" Type="http://schemas.openxmlformats.org/officeDocument/2006/relationships/tags" Target="../tags/tag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jl-tools/x86-psABI/wiki/x86-64-psABI-1.0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1E3B604D-56BA-46EE-95F5-E8CD4F248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6350"/>
            <a:ext cx="9142927" cy="5714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4" y="1969989"/>
            <a:ext cx="6427691" cy="672583"/>
          </a:xfrm>
        </p:spPr>
        <p:txBody>
          <a:bodyPr anchor="ctr">
            <a:normAutofit fontScale="90000"/>
          </a:bodyPr>
          <a:lstStyle/>
          <a:p>
            <a:r>
              <a:rPr lang="en-US" sz="4900" b="1" dirty="0">
                <a:solidFill>
                  <a:schemeClr val="bg1"/>
                </a:solidFill>
                <a:latin typeface="Marcellus SC" panose="020E0602050203020307" pitchFamily="34" charset="0"/>
              </a:rPr>
              <a:t>Introduction</a:t>
            </a:r>
            <a:endParaRPr lang="en-US" sz="4400" b="1" dirty="0">
              <a:solidFill>
                <a:schemeClr val="bg1"/>
              </a:solidFill>
              <a:latin typeface="Marcellus SC" panose="020E0602050203020307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5D3280-7F18-412B-A5EC-EDD826CEEA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6151" y="5384800"/>
            <a:ext cx="3009900" cy="232810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Spring 2019/2020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D2D051-0D31-4F34-9BC6-C316DE939E90}"/>
              </a:ext>
            </a:extLst>
          </p:cNvPr>
          <p:cNvSpPr txBox="1"/>
          <p:nvPr/>
        </p:nvSpPr>
        <p:spPr>
          <a:xfrm>
            <a:off x="6371834" y="3669975"/>
            <a:ext cx="25202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wilkie</a:t>
            </a:r>
          </a:p>
          <a:p>
            <a:pPr algn="ctr"/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(with content borrowed from Vinicius Petrucci</a:t>
            </a:r>
            <a:b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Jarrett Billingsley)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320134-B7EB-4F92-B7B8-01035C88D329}"/>
              </a:ext>
            </a:extLst>
          </p:cNvPr>
          <p:cNvSpPr txBox="1"/>
          <p:nvPr/>
        </p:nvSpPr>
        <p:spPr>
          <a:xfrm>
            <a:off x="6709263" y="2093391"/>
            <a:ext cx="20024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CS/COE 0449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Systems Software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0339BB2-67E1-49D6-BCE0-83D58A439833}"/>
              </a:ext>
            </a:extLst>
          </p:cNvPr>
          <p:cNvSpPr txBox="1">
            <a:spLocks/>
          </p:cNvSpPr>
          <p:nvPr/>
        </p:nvSpPr>
        <p:spPr>
          <a:xfrm>
            <a:off x="53642" y="2715766"/>
            <a:ext cx="6427691" cy="672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bg1"/>
                </a:solidFill>
                <a:latin typeface="Marcellus SC" panose="020E0602050203020307" pitchFamily="34" charset="0"/>
              </a:rPr>
              <a:t>to x86 </a:t>
            </a:r>
            <a:r>
              <a:rPr lang="en-US" sz="4400" b="1" dirty="0" err="1">
                <a:solidFill>
                  <a:schemeClr val="bg1"/>
                </a:solidFill>
                <a:latin typeface="Marcellus SC" panose="020E0602050203020307" pitchFamily="34" charset="0"/>
              </a:rPr>
              <a:t>asm</a:t>
            </a:r>
            <a:endParaRPr lang="en-US" sz="4400" b="1" dirty="0">
              <a:solidFill>
                <a:schemeClr val="bg1"/>
              </a:solidFill>
              <a:latin typeface="Marcellus SC" panose="020E0602050203020307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3DC9A2-907A-40B2-AE7B-0ABCE81E9716}"/>
              </a:ext>
            </a:extLst>
          </p:cNvPr>
          <p:cNvSpPr/>
          <p:nvPr/>
        </p:nvSpPr>
        <p:spPr>
          <a:xfrm>
            <a:off x="7416053" y="547209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F1685-BA19-4D46-9177-CE83D3605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Set Architecture (ISA)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4746C-CFE0-4F12-B58A-6CA5F3ACF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ISA</a:t>
            </a:r>
            <a:r>
              <a:rPr lang="en" dirty="0"/>
              <a:t> is </a:t>
            </a:r>
            <a:r>
              <a:rPr lang="en-US" b="1" dirty="0"/>
              <a:t>the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interface that a CPU presents to the programmer</a:t>
            </a:r>
            <a:r>
              <a:rPr lang="en-US" dirty="0"/>
              <a:t>.</a:t>
            </a:r>
            <a:endParaRPr lang="en-US" dirty="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pPr lvl="1"/>
            <a:r>
              <a:rPr lang="en-US" dirty="0"/>
              <a:t>When we say "architecture," </a:t>
            </a:r>
            <a:r>
              <a:rPr lang="en-US" i="1" dirty="0"/>
              <a:t>this</a:t>
            </a:r>
            <a:r>
              <a:rPr lang="en-US" dirty="0"/>
              <a:t> is what we mean.</a:t>
            </a:r>
          </a:p>
          <a:p>
            <a:pPr lvl="1"/>
            <a:endParaRPr lang="en-US" dirty="0"/>
          </a:p>
          <a:p>
            <a:r>
              <a:rPr lang="en-US" dirty="0"/>
              <a:t>The ISA defines:</a:t>
            </a:r>
          </a:p>
          <a:p>
            <a:pPr lvl="1"/>
            <a:r>
              <a:rPr lang="en-US" dirty="0"/>
              <a:t>What the CPU </a:t>
            </a:r>
            <a:r>
              <a:rPr lang="en-US" b="1" dirty="0"/>
              <a:t>can do </a:t>
            </a:r>
            <a:r>
              <a:rPr lang="en-US" dirty="0"/>
              <a:t>(add, subtract, call functions, etc.)</a:t>
            </a:r>
          </a:p>
          <a:p>
            <a:pPr lvl="1"/>
            <a:r>
              <a:rPr lang="en-US" dirty="0"/>
              <a:t>What </a:t>
            </a:r>
            <a:r>
              <a:rPr lang="en-US" b="1" dirty="0"/>
              <a:t>registers</a:t>
            </a:r>
            <a:r>
              <a:rPr lang="en-US" dirty="0"/>
              <a:t> it has (we'll get to those)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machine language</a:t>
            </a:r>
          </a:p>
          <a:p>
            <a:pPr lvl="2"/>
            <a:r>
              <a:rPr lang="en-US" dirty="0"/>
              <a:t>That is, the bit patterns used to encode instructions.</a:t>
            </a:r>
          </a:p>
          <a:p>
            <a:pPr lvl="2"/>
            <a:endParaRPr lang="en-US" dirty="0"/>
          </a:p>
          <a:p>
            <a:r>
              <a:rPr lang="en-US" dirty="0"/>
              <a:t>The ISA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does not</a:t>
            </a:r>
            <a:r>
              <a:rPr lang="en-US" dirty="0"/>
              <a:t> define:</a:t>
            </a:r>
          </a:p>
          <a:p>
            <a:pPr lvl="1"/>
            <a:r>
              <a:rPr lang="en-US" dirty="0"/>
              <a:t>How to design the hardware!</a:t>
            </a:r>
          </a:p>
          <a:p>
            <a:pPr lvl="2"/>
            <a:r>
              <a:rPr lang="mr-IN" dirty="0"/>
              <a:t>…</a:t>
            </a:r>
            <a:r>
              <a:rPr lang="en-US" dirty="0"/>
              <a:t>if there's any hardware at all (think of Java, </a:t>
            </a:r>
            <a:r>
              <a:rPr lang="en-US" dirty="0" err="1"/>
              <a:t>etc</a:t>
            </a:r>
            <a:r>
              <a:rPr lang="en-US" dirty="0"/>
              <a:t>: virtual/hypothetical ISAs)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2C5CA-A84F-48FC-A4E7-67E5A446B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566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291A2-6022-46E6-8A81-4D8ED6466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ISAs: RISC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7F7B2-BE3E-4B1F-9246-00F54D94A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8343900" cy="4511936"/>
          </a:xfrm>
        </p:spPr>
        <p:txBody>
          <a:bodyPr/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RISC</a:t>
            </a:r>
            <a:r>
              <a:rPr lang="en-US" dirty="0"/>
              <a:t>: "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</a:t>
            </a:r>
            <a:r>
              <a:rPr lang="en-US" dirty="0"/>
              <a:t>educed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</a:t>
            </a:r>
            <a:r>
              <a:rPr lang="en-US" dirty="0"/>
              <a:t>nstruction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</a:t>
            </a:r>
            <a:r>
              <a:rPr lang="en-US" dirty="0"/>
              <a:t>et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  <a:r>
              <a:rPr lang="en-US" dirty="0"/>
              <a:t>omputer"</a:t>
            </a:r>
          </a:p>
          <a:p>
            <a:r>
              <a:rPr lang="en-US" dirty="0"/>
              <a:t>ISA designed to make it easy to:</a:t>
            </a:r>
          </a:p>
          <a:p>
            <a:pPr lvl="1"/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build the CPU hardware</a:t>
            </a:r>
          </a:p>
          <a:p>
            <a:pPr lvl="1"/>
            <a:r>
              <a:rPr lang="en-US" dirty="0"/>
              <a:t>make that hardware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run fast</a:t>
            </a:r>
          </a:p>
          <a:p>
            <a:pPr lvl="1"/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write </a:t>
            </a:r>
            <a:r>
              <a:rPr lang="en-US" i="1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compilers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</a:t>
            </a:r>
            <a:r>
              <a:rPr lang="en-US" dirty="0"/>
              <a:t>that make machine code</a:t>
            </a:r>
          </a:p>
          <a:p>
            <a:r>
              <a:rPr lang="en-US" dirty="0"/>
              <a:t>A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small number </a:t>
            </a:r>
            <a:r>
              <a:rPr lang="en-US" dirty="0"/>
              <a:t>of instructions.</a:t>
            </a:r>
          </a:p>
          <a:p>
            <a:r>
              <a:rPr lang="en-US" dirty="0"/>
              <a:t>Instructions are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very simple</a:t>
            </a:r>
          </a:p>
          <a:p>
            <a:endParaRPr lang="en-US" dirty="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r>
              <a:rPr lang="en-US" dirty="0"/>
              <a:t>MIPS (and RISC-V) is </a:t>
            </a:r>
            <a:r>
              <a:rPr lang="en-US" i="1" dirty="0"/>
              <a:t>very</a:t>
            </a:r>
            <a:r>
              <a:rPr lang="en-US" dirty="0"/>
              <a:t> </a:t>
            </a:r>
            <a:r>
              <a:rPr lang="en-US" dirty="0" err="1"/>
              <a:t>RISCy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F29AA-7E41-4A63-A9CD-F50D7EAD2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658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41DE2-4628-4C2D-902E-CCAA472E5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ISAs: CISC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3E49A-A0EF-4023-A0CC-F67B403F6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95350"/>
            <a:ext cx="7886700" cy="4556931"/>
          </a:xfrm>
        </p:spPr>
        <p:txBody>
          <a:bodyPr>
            <a:norm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CISC</a:t>
            </a:r>
            <a:r>
              <a:rPr lang="en-US" dirty="0"/>
              <a:t>: "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  <a:r>
              <a:rPr lang="en-US" dirty="0"/>
              <a:t>omplex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</a:t>
            </a:r>
            <a:r>
              <a:rPr lang="en-US" dirty="0"/>
              <a:t>nstruction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</a:t>
            </a:r>
            <a:r>
              <a:rPr lang="en-US" dirty="0"/>
              <a:t>et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  <a:r>
              <a:rPr lang="en-US" dirty="0"/>
              <a:t>omputer"</a:t>
            </a:r>
          </a:p>
          <a:p>
            <a:r>
              <a:rPr lang="en-US" dirty="0"/>
              <a:t>ISA designed for </a:t>
            </a:r>
            <a:r>
              <a:rPr lang="en-US" b="1" dirty="0"/>
              <a:t>humans</a:t>
            </a:r>
            <a:r>
              <a:rPr lang="en-US" dirty="0"/>
              <a:t> to write </a:t>
            </a:r>
            <a:r>
              <a:rPr lang="en-US" dirty="0" err="1"/>
              <a:t>asm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From the days </a:t>
            </a:r>
            <a:r>
              <a:rPr lang="en-US" i="1" dirty="0"/>
              <a:t>before compilers!</a:t>
            </a:r>
          </a:p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Lots </a:t>
            </a:r>
            <a:r>
              <a:rPr lang="en-US" dirty="0"/>
              <a:t>of instructions and ways to use them</a:t>
            </a:r>
          </a:p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Complex </a:t>
            </a:r>
            <a:r>
              <a:rPr lang="en-US" dirty="0"/>
              <a:t>(multi-step) instructions to shorten</a:t>
            </a:r>
            <a:br>
              <a:rPr lang="en-US" dirty="0"/>
            </a:br>
            <a:r>
              <a:rPr lang="en-US" dirty="0"/>
              <a:t>and simplify programs.</a:t>
            </a:r>
          </a:p>
          <a:p>
            <a:pPr lvl="1"/>
            <a:r>
              <a:rPr lang="en-US" dirty="0"/>
              <a:t>"search a string for a character"</a:t>
            </a:r>
          </a:p>
          <a:p>
            <a:pPr lvl="1"/>
            <a:r>
              <a:rPr lang="en-US" dirty="0"/>
              <a:t>"copy memory blocks"</a:t>
            </a:r>
          </a:p>
          <a:p>
            <a:pPr lvl="1"/>
            <a:r>
              <a:rPr lang="en-US" dirty="0"/>
              <a:t>"check the bounds of an array access“</a:t>
            </a:r>
          </a:p>
          <a:p>
            <a:r>
              <a:rPr lang="en-US" dirty="0"/>
              <a:t>Without these, you’d just write your programs to use the simpler instructions to build the complex behavior itself.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x86 is </a:t>
            </a:r>
            <a:r>
              <a:rPr lang="en-US" i="1" dirty="0"/>
              <a:t>very</a:t>
            </a:r>
            <a:r>
              <a:rPr lang="en-US" dirty="0"/>
              <a:t> </a:t>
            </a:r>
            <a:r>
              <a:rPr lang="en-US" dirty="0" err="1"/>
              <a:t>CISCy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6EB856-3369-44B7-A394-6C288E3B6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220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A8645-5726-419C-9A6B-30CE49789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ISAs: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E1EA3-7788-4F1A-BEF9-385C116E2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CISC</a:t>
            </a:r>
            <a:r>
              <a:rPr lang="en-US" dirty="0"/>
              <a:t>: Complex Instruction Set Computer (does a whole lot)</a:t>
            </a:r>
          </a:p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RISC</a:t>
            </a:r>
            <a:r>
              <a:rPr lang="en-US" dirty="0"/>
              <a:t>: Reduced Instruction Set Computer (does enough)</a:t>
            </a:r>
          </a:p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Both</a:t>
            </a:r>
            <a:r>
              <a:rPr lang="en-US" dirty="0"/>
              <a:t>: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Equivalent!! </a:t>
            </a:r>
            <a:r>
              <a:rPr lang="en-US" dirty="0"/>
              <a:t>(RISC programs might be longer)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D866B-AD65-4B9E-BEEE-B5D13933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13</a:t>
            </a:fld>
            <a:endParaRPr lang="en-US" dirty="0"/>
          </a:p>
        </p:txBody>
      </p:sp>
      <p:pic>
        <p:nvPicPr>
          <p:cNvPr id="11" name="risc-will-change-everything">
            <a:hlinkClick r:id="" action="ppaction://media"/>
            <a:extLst>
              <a:ext uri="{FF2B5EF4-FFF2-40B4-BE49-F238E27FC236}">
                <a16:creationId xmlns:a16="http://schemas.microsoft.com/office/drawing/2014/main" id="{A72A3495-0D23-4059-B109-8AF2C7B9EE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3605" y="2318497"/>
            <a:ext cx="6053045" cy="25725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1D0A6BC-F576-43A2-823C-74715179A0A8}"/>
              </a:ext>
            </a:extLst>
          </p:cNvPr>
          <p:cNvSpPr txBox="1"/>
          <p:nvPr/>
        </p:nvSpPr>
        <p:spPr>
          <a:xfrm>
            <a:off x="1433606" y="4926666"/>
            <a:ext cx="5995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“Hackers” (1995) – Of course, they are talking about a Pentium x86 chip… which thanks to its backwards compatibility, is </a:t>
            </a:r>
            <a:r>
              <a:rPr lang="en-US" sz="1400" b="1" i="1" u="sng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CISC</a:t>
            </a:r>
            <a:r>
              <a:rPr lang="en-US" sz="14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Oh well!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CE2C46-3AC5-49AC-9117-D287AF9D6AED}"/>
              </a:ext>
            </a:extLst>
          </p:cNvPr>
          <p:cNvSpPr txBox="1"/>
          <p:nvPr/>
        </p:nvSpPr>
        <p:spPr>
          <a:xfrm>
            <a:off x="1462180" y="5413197"/>
            <a:ext cx="599589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Then again… x86 is so complex, modern designs translate the CISC instructions into RISC microcode on the fly… so it’s RISC?? It can get complicated.</a:t>
            </a:r>
          </a:p>
        </p:txBody>
      </p:sp>
    </p:spTree>
    <p:extLst>
      <p:ext uri="{BB962C8B-B14F-4D97-AF65-F5344CB8AC3E}">
        <p14:creationId xmlns:p14="http://schemas.microsoft.com/office/powerpoint/2010/main" val="2523554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4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repeatCount="indefinite" fill="remove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  <p:bldLst>
      <p:bldP spid="12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ABA2C-B082-455A-9073-799488DD7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F0C1A-15C5-427E-8BD2-6FBBFDB70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Descended from 16-bit 8086 CPU from </a:t>
            </a:r>
            <a:r>
              <a:rPr lang="en-US" i="1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1978</a:t>
            </a:r>
            <a:r>
              <a:rPr lang="en-US" dirty="0"/>
              <a:t>.</a:t>
            </a:r>
            <a:endParaRPr lang="en-US" b="1" i="1" dirty="0"/>
          </a:p>
          <a:p>
            <a:r>
              <a:rPr lang="en-US" dirty="0"/>
              <a:t>Extended to 32 bits, then 64.</a:t>
            </a:r>
          </a:p>
          <a:p>
            <a:r>
              <a:rPr lang="en-US" dirty="0"/>
              <a:t>Each version can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run most programs </a:t>
            </a:r>
            <a:r>
              <a:rPr lang="en-US" dirty="0"/>
              <a:t>from the previous version.</a:t>
            </a:r>
          </a:p>
          <a:p>
            <a:pPr lvl="1"/>
            <a:r>
              <a:rPr lang="en-US" dirty="0"/>
              <a:t>You can (mostly) run programs written in ‘78 on your brand new x86 CPU!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This ISA is complex!</a:t>
            </a:r>
          </a:p>
          <a:p>
            <a:pPr lvl="1"/>
            <a:r>
              <a:rPr lang="en-US" dirty="0"/>
              <a:t>30 years of backwards-compatibility… yikes.</a:t>
            </a:r>
          </a:p>
          <a:p>
            <a:pPr lvl="1"/>
            <a:r>
              <a:rPr lang="en-US" dirty="0"/>
              <a:t>We won’t exhaustively go over it.</a:t>
            </a:r>
          </a:p>
          <a:p>
            <a:pPr lvl="1"/>
            <a:r>
              <a:rPr lang="en-US" dirty="0"/>
              <a:t>There are, however, many very common idioms</a:t>
            </a:r>
            <a:br>
              <a:rPr lang="en-US" dirty="0"/>
            </a:br>
            <a:r>
              <a:rPr lang="en-US" dirty="0"/>
              <a:t>and instructions.</a:t>
            </a:r>
          </a:p>
          <a:p>
            <a:pPr lvl="2"/>
            <a:r>
              <a:rPr lang="en-US" dirty="0"/>
              <a:t>We will focus on these.</a:t>
            </a:r>
          </a:p>
          <a:p>
            <a:pPr lvl="2"/>
            <a:r>
              <a:rPr lang="en-US" dirty="0"/>
              <a:t>And we will focus on READING x86, not writing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9FCDF-1FD2-4167-B037-A47B1D5A9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0117F68-E66E-45B1-B2C4-8C115F28E2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72633" y="2857500"/>
            <a:ext cx="2343150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66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BACE3-9440-4328-ACB8-6A24EBB8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 Registers (general)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0A3A9-F077-4339-B9A1-BE531A99F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622701"/>
            <a:ext cx="8343900" cy="1485611"/>
          </a:xfrm>
        </p:spPr>
        <p:txBody>
          <a:bodyPr>
            <a:normAutofit/>
          </a:bodyPr>
          <a:lstStyle/>
          <a:p>
            <a:r>
              <a:rPr lang="en-US" dirty="0"/>
              <a:t>Like MIPS, there are a set of general-purpose registers.</a:t>
            </a:r>
          </a:p>
          <a:p>
            <a:pPr lvl="1"/>
            <a:r>
              <a:rPr lang="en-US" dirty="0"/>
              <a:t>There are 16; 64-bits in size and hold integer values in binary form.</a:t>
            </a:r>
          </a:p>
          <a:p>
            <a:r>
              <a:rPr lang="en-US" dirty="0"/>
              <a:t>Unlike MIPS, you can refer to parts of each register.</a:t>
            </a:r>
          </a:p>
          <a:p>
            <a:pPr lvl="1"/>
            <a:r>
              <a:rPr lang="en-US" dirty="0"/>
              <a:t>Called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partial registers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C4FFCA-C4BE-4768-9F5E-F34EAC1F0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E7410F-2D94-4184-88FB-E5B419BF5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C106AD0-9C94-4370-B53D-AD8A397B4037}"/>
              </a:ext>
            </a:extLst>
          </p:cNvPr>
          <p:cNvGrpSpPr/>
          <p:nvPr/>
        </p:nvGrpSpPr>
        <p:grpSpPr>
          <a:xfrm>
            <a:off x="4939578" y="2062965"/>
            <a:ext cx="3157327" cy="3225706"/>
            <a:chOff x="4724400" y="1371600"/>
            <a:chExt cx="3556000" cy="356616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0FF7ECA-F9AB-4EE4-B207-17E97736D1C1}"/>
                </a:ext>
              </a:extLst>
            </p:cNvPr>
            <p:cNvGrpSpPr/>
            <p:nvPr/>
          </p:nvGrpSpPr>
          <p:grpSpPr>
            <a:xfrm>
              <a:off x="4724400" y="1371600"/>
              <a:ext cx="3556000" cy="365760"/>
              <a:chOff x="4724400" y="1143000"/>
              <a:chExt cx="3556000" cy="365760"/>
            </a:xfrm>
          </p:grpSpPr>
          <p:sp>
            <p:nvSpPr>
              <p:cNvPr id="29" name="Rectangle 14">
                <a:extLst>
                  <a:ext uri="{FF2B5EF4-FFF2-40B4-BE49-F238E27FC236}">
                    <a16:creationId xmlns:a16="http://schemas.microsoft.com/office/drawing/2014/main" id="{44C84514-7AEB-4332-8B65-840A01EA9482}"/>
                  </a:ext>
                </a:extLst>
              </p:cNvPr>
              <p:cNvSpPr>
                <a:spLocks/>
              </p:cNvSpPr>
              <p:nvPr>
                <p:custDataLst>
                  <p:tags r:id="rId47"/>
                </p:custDataLst>
              </p:nvPr>
            </p:nvSpPr>
            <p:spPr bwMode="auto">
              <a:xfrm>
                <a:off x="6515100" y="1181100"/>
                <a:ext cx="1765300" cy="292608"/>
              </a:xfrm>
              <a:prstGeom prst="rect">
                <a:avLst/>
              </a:prstGeom>
              <a:solidFill>
                <a:srgbClr val="D8D8D8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%r8d</a:t>
                </a:r>
              </a:p>
            </p:txBody>
          </p:sp>
          <p:sp>
            <p:nvSpPr>
              <p:cNvPr id="30" name="Rectangle 22">
                <a:extLst>
                  <a:ext uri="{FF2B5EF4-FFF2-40B4-BE49-F238E27FC236}">
                    <a16:creationId xmlns:a16="http://schemas.microsoft.com/office/drawing/2014/main" id="{43C37F3C-E4E1-42BE-8FDB-538964532E6E}"/>
                  </a:ext>
                </a:extLst>
              </p:cNvPr>
              <p:cNvSpPr>
                <a:spLocks/>
              </p:cNvSpPr>
              <p:nvPr>
                <p:custDataLst>
                  <p:tags r:id="rId48"/>
                </p:custDataLst>
              </p:nvPr>
            </p:nvSpPr>
            <p:spPr bwMode="auto">
              <a:xfrm>
                <a:off x="4724400" y="1143000"/>
                <a:ext cx="3556000" cy="365760"/>
              </a:xfrm>
              <a:prstGeom prst="rect">
                <a:avLst/>
              </a:prstGeom>
              <a:no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sz="2400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%r8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F36EF5C-61DC-4A25-B59B-51FA5DC6609C}"/>
                </a:ext>
              </a:extLst>
            </p:cNvPr>
            <p:cNvGrpSpPr/>
            <p:nvPr/>
          </p:nvGrpSpPr>
          <p:grpSpPr>
            <a:xfrm>
              <a:off x="4724400" y="1828800"/>
              <a:ext cx="3556000" cy="365760"/>
              <a:chOff x="4724400" y="1752600"/>
              <a:chExt cx="3556000" cy="365760"/>
            </a:xfrm>
          </p:grpSpPr>
          <p:sp>
            <p:nvSpPr>
              <p:cNvPr id="27" name="Rectangle 15">
                <a:extLst>
                  <a:ext uri="{FF2B5EF4-FFF2-40B4-BE49-F238E27FC236}">
                    <a16:creationId xmlns:a16="http://schemas.microsoft.com/office/drawing/2014/main" id="{B2BA3672-71F1-4D0C-A718-BEF4BE65FB64}"/>
                  </a:ext>
                </a:extLst>
              </p:cNvPr>
              <p:cNvSpPr>
                <a:spLocks/>
              </p:cNvSpPr>
              <p:nvPr>
                <p:custDataLst>
                  <p:tags r:id="rId45"/>
                </p:custDataLst>
              </p:nvPr>
            </p:nvSpPr>
            <p:spPr bwMode="auto">
              <a:xfrm>
                <a:off x="6515100" y="1790700"/>
                <a:ext cx="1765300" cy="292608"/>
              </a:xfrm>
              <a:prstGeom prst="rect">
                <a:avLst/>
              </a:prstGeom>
              <a:solidFill>
                <a:srgbClr val="D8D8D8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%r9d</a:t>
                </a:r>
              </a:p>
            </p:txBody>
          </p:sp>
          <p:sp>
            <p:nvSpPr>
              <p:cNvPr id="28" name="Rectangle 23">
                <a:extLst>
                  <a:ext uri="{FF2B5EF4-FFF2-40B4-BE49-F238E27FC236}">
                    <a16:creationId xmlns:a16="http://schemas.microsoft.com/office/drawing/2014/main" id="{B6D37751-0985-475E-A3B4-8B2E90CB9545}"/>
                  </a:ext>
                </a:extLst>
              </p:cNvPr>
              <p:cNvSpPr>
                <a:spLocks/>
              </p:cNvSpPr>
              <p:nvPr>
                <p:custDataLst>
                  <p:tags r:id="rId46"/>
                </p:custDataLst>
              </p:nvPr>
            </p:nvSpPr>
            <p:spPr bwMode="auto">
              <a:xfrm>
                <a:off x="4724400" y="1752600"/>
                <a:ext cx="3556000" cy="365760"/>
              </a:xfrm>
              <a:prstGeom prst="rect">
                <a:avLst/>
              </a:prstGeom>
              <a:no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sz="2400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%r9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AC6D89B-C32E-4758-88B7-0754F6D3841C}"/>
                </a:ext>
              </a:extLst>
            </p:cNvPr>
            <p:cNvGrpSpPr/>
            <p:nvPr/>
          </p:nvGrpSpPr>
          <p:grpSpPr>
            <a:xfrm>
              <a:off x="4724400" y="2286000"/>
              <a:ext cx="3556000" cy="365760"/>
              <a:chOff x="4724400" y="2362200"/>
              <a:chExt cx="3556000" cy="365760"/>
            </a:xfrm>
          </p:grpSpPr>
          <p:sp>
            <p:nvSpPr>
              <p:cNvPr id="25" name="Rectangle 16">
                <a:extLst>
                  <a:ext uri="{FF2B5EF4-FFF2-40B4-BE49-F238E27FC236}">
                    <a16:creationId xmlns:a16="http://schemas.microsoft.com/office/drawing/2014/main" id="{0F00C7C5-A88E-4B74-9F59-B1CF565BE050}"/>
                  </a:ext>
                </a:extLst>
              </p:cNvPr>
              <p:cNvSpPr>
                <a:spLocks/>
              </p:cNvSpPr>
              <p:nvPr>
                <p:custDataLst>
                  <p:tags r:id="rId43"/>
                </p:custDataLst>
              </p:nvPr>
            </p:nvSpPr>
            <p:spPr bwMode="auto">
              <a:xfrm>
                <a:off x="6515100" y="2400300"/>
                <a:ext cx="1765300" cy="292608"/>
              </a:xfrm>
              <a:prstGeom prst="rect">
                <a:avLst/>
              </a:prstGeom>
              <a:solidFill>
                <a:srgbClr val="D8D8D8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%r10d</a:t>
                </a:r>
              </a:p>
            </p:txBody>
          </p:sp>
          <p:sp>
            <p:nvSpPr>
              <p:cNvPr id="26" name="Rectangle 24">
                <a:extLst>
                  <a:ext uri="{FF2B5EF4-FFF2-40B4-BE49-F238E27FC236}">
                    <a16:creationId xmlns:a16="http://schemas.microsoft.com/office/drawing/2014/main" id="{5FA91A3E-3270-483B-94CD-D392EDB9867D}"/>
                  </a:ext>
                </a:extLst>
              </p:cNvPr>
              <p:cNvSpPr>
                <a:spLocks/>
              </p:cNvSpPr>
              <p:nvPr>
                <p:custDataLst>
                  <p:tags r:id="rId44"/>
                </p:custDataLst>
              </p:nvPr>
            </p:nvSpPr>
            <p:spPr bwMode="auto">
              <a:xfrm>
                <a:off x="4724400" y="2362200"/>
                <a:ext cx="3556000" cy="365760"/>
              </a:xfrm>
              <a:prstGeom prst="rect">
                <a:avLst/>
              </a:prstGeom>
              <a:no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sz="2400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%r10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2FC0055-8AD5-4A25-91F5-031834217169}"/>
                </a:ext>
              </a:extLst>
            </p:cNvPr>
            <p:cNvGrpSpPr/>
            <p:nvPr/>
          </p:nvGrpSpPr>
          <p:grpSpPr>
            <a:xfrm>
              <a:off x="4724400" y="2743200"/>
              <a:ext cx="3556000" cy="365760"/>
              <a:chOff x="4724400" y="2971800"/>
              <a:chExt cx="3556000" cy="365760"/>
            </a:xfrm>
          </p:grpSpPr>
          <p:sp>
            <p:nvSpPr>
              <p:cNvPr id="23" name="Rectangle 17">
                <a:extLst>
                  <a:ext uri="{FF2B5EF4-FFF2-40B4-BE49-F238E27FC236}">
                    <a16:creationId xmlns:a16="http://schemas.microsoft.com/office/drawing/2014/main" id="{C56B5604-D1CC-457A-833D-64D7D270F50A}"/>
                  </a:ext>
                </a:extLst>
              </p:cNvPr>
              <p:cNvSpPr>
                <a:spLocks/>
              </p:cNvSpPr>
              <p:nvPr>
                <p:custDataLst>
                  <p:tags r:id="rId41"/>
                </p:custDataLst>
              </p:nvPr>
            </p:nvSpPr>
            <p:spPr bwMode="auto">
              <a:xfrm>
                <a:off x="6515100" y="3009900"/>
                <a:ext cx="1765300" cy="292608"/>
              </a:xfrm>
              <a:prstGeom prst="rect">
                <a:avLst/>
              </a:prstGeom>
              <a:solidFill>
                <a:srgbClr val="D8D8D8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%r11d</a:t>
                </a:r>
              </a:p>
            </p:txBody>
          </p:sp>
          <p:sp>
            <p:nvSpPr>
              <p:cNvPr id="24" name="Rectangle 25">
                <a:extLst>
                  <a:ext uri="{FF2B5EF4-FFF2-40B4-BE49-F238E27FC236}">
                    <a16:creationId xmlns:a16="http://schemas.microsoft.com/office/drawing/2014/main" id="{82527B39-FA22-4B60-AE0D-23C949068E19}"/>
                  </a:ext>
                </a:extLst>
              </p:cNvPr>
              <p:cNvSpPr>
                <a:spLocks/>
              </p:cNvSpPr>
              <p:nvPr>
                <p:custDataLst>
                  <p:tags r:id="rId42"/>
                </p:custDataLst>
              </p:nvPr>
            </p:nvSpPr>
            <p:spPr bwMode="auto">
              <a:xfrm>
                <a:off x="4724400" y="2971800"/>
                <a:ext cx="3556000" cy="365760"/>
              </a:xfrm>
              <a:prstGeom prst="rect">
                <a:avLst/>
              </a:prstGeom>
              <a:no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sz="2400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%r11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55ECB65-25D5-4F65-8D6C-34608A3836FA}"/>
                </a:ext>
              </a:extLst>
            </p:cNvPr>
            <p:cNvGrpSpPr/>
            <p:nvPr/>
          </p:nvGrpSpPr>
          <p:grpSpPr>
            <a:xfrm>
              <a:off x="4724400" y="3200400"/>
              <a:ext cx="3556000" cy="365760"/>
              <a:chOff x="4724400" y="3581400"/>
              <a:chExt cx="3556000" cy="365760"/>
            </a:xfrm>
          </p:grpSpPr>
          <p:sp>
            <p:nvSpPr>
              <p:cNvPr id="21" name="Rectangle 18">
                <a:extLst>
                  <a:ext uri="{FF2B5EF4-FFF2-40B4-BE49-F238E27FC236}">
                    <a16:creationId xmlns:a16="http://schemas.microsoft.com/office/drawing/2014/main" id="{2655325D-2A21-459E-B551-B0F47EFD6D67}"/>
                  </a:ext>
                </a:extLst>
              </p:cNvPr>
              <p:cNvSpPr>
                <a:spLocks/>
              </p:cNvSpPr>
              <p:nvPr>
                <p:custDataLst>
                  <p:tags r:id="rId39"/>
                </p:custDataLst>
              </p:nvPr>
            </p:nvSpPr>
            <p:spPr bwMode="auto">
              <a:xfrm>
                <a:off x="6515100" y="3619500"/>
                <a:ext cx="1765300" cy="292608"/>
              </a:xfrm>
              <a:prstGeom prst="rect">
                <a:avLst/>
              </a:prstGeom>
              <a:solidFill>
                <a:srgbClr val="D8D8D8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%r12d</a:t>
                </a:r>
              </a:p>
            </p:txBody>
          </p:sp>
          <p:sp>
            <p:nvSpPr>
              <p:cNvPr id="22" name="Rectangle 26">
                <a:extLst>
                  <a:ext uri="{FF2B5EF4-FFF2-40B4-BE49-F238E27FC236}">
                    <a16:creationId xmlns:a16="http://schemas.microsoft.com/office/drawing/2014/main" id="{E96CB930-8556-4C72-B7DF-330C2B9DCA6C}"/>
                  </a:ext>
                </a:extLst>
              </p:cNvPr>
              <p:cNvSpPr>
                <a:spLocks/>
              </p:cNvSpPr>
              <p:nvPr>
                <p:custDataLst>
                  <p:tags r:id="rId40"/>
                </p:custDataLst>
              </p:nvPr>
            </p:nvSpPr>
            <p:spPr bwMode="auto">
              <a:xfrm>
                <a:off x="4724400" y="3581400"/>
                <a:ext cx="3556000" cy="365760"/>
              </a:xfrm>
              <a:prstGeom prst="rect">
                <a:avLst/>
              </a:prstGeom>
              <a:no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sz="2400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%r12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E1C81A1-6BFA-46A8-A2E6-877709F4BD3F}"/>
                </a:ext>
              </a:extLst>
            </p:cNvPr>
            <p:cNvGrpSpPr/>
            <p:nvPr/>
          </p:nvGrpSpPr>
          <p:grpSpPr>
            <a:xfrm>
              <a:off x="4724400" y="3657600"/>
              <a:ext cx="3556000" cy="365760"/>
              <a:chOff x="4724400" y="4191000"/>
              <a:chExt cx="3556000" cy="365760"/>
            </a:xfrm>
          </p:grpSpPr>
          <p:sp>
            <p:nvSpPr>
              <p:cNvPr id="19" name="Rectangle 19">
                <a:extLst>
                  <a:ext uri="{FF2B5EF4-FFF2-40B4-BE49-F238E27FC236}">
                    <a16:creationId xmlns:a16="http://schemas.microsoft.com/office/drawing/2014/main" id="{810F0C5A-3B85-4008-BFFD-DFB0C1803D16}"/>
                  </a:ext>
                </a:extLst>
              </p:cNvPr>
              <p:cNvSpPr>
                <a:spLocks/>
              </p:cNvSpPr>
              <p:nvPr>
                <p:custDataLst>
                  <p:tags r:id="rId37"/>
                </p:custDataLst>
              </p:nvPr>
            </p:nvSpPr>
            <p:spPr bwMode="auto">
              <a:xfrm>
                <a:off x="6515100" y="4229100"/>
                <a:ext cx="1765300" cy="292608"/>
              </a:xfrm>
              <a:prstGeom prst="rect">
                <a:avLst/>
              </a:prstGeom>
              <a:solidFill>
                <a:srgbClr val="D8D8D8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%r13d</a:t>
                </a:r>
              </a:p>
            </p:txBody>
          </p:sp>
          <p:sp>
            <p:nvSpPr>
              <p:cNvPr id="20" name="Rectangle 27">
                <a:extLst>
                  <a:ext uri="{FF2B5EF4-FFF2-40B4-BE49-F238E27FC236}">
                    <a16:creationId xmlns:a16="http://schemas.microsoft.com/office/drawing/2014/main" id="{F434033C-D9B2-463A-885F-8809274D46A7}"/>
                  </a:ext>
                </a:extLst>
              </p:cNvPr>
              <p:cNvSpPr>
                <a:spLocks/>
              </p:cNvSpPr>
              <p:nvPr>
                <p:custDataLst>
                  <p:tags r:id="rId38"/>
                </p:custDataLst>
              </p:nvPr>
            </p:nvSpPr>
            <p:spPr bwMode="auto">
              <a:xfrm>
                <a:off x="4724400" y="4191000"/>
                <a:ext cx="3556000" cy="365760"/>
              </a:xfrm>
              <a:prstGeom prst="rect">
                <a:avLst/>
              </a:prstGeom>
              <a:no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sz="2400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FCE1E1E-6F3D-4C97-84F6-26524985DBCB}"/>
                </a:ext>
              </a:extLst>
            </p:cNvPr>
            <p:cNvGrpSpPr/>
            <p:nvPr/>
          </p:nvGrpSpPr>
          <p:grpSpPr>
            <a:xfrm>
              <a:off x="4724400" y="4114800"/>
              <a:ext cx="3556000" cy="365760"/>
              <a:chOff x="4724400" y="4800600"/>
              <a:chExt cx="3556000" cy="365760"/>
            </a:xfrm>
          </p:grpSpPr>
          <p:sp>
            <p:nvSpPr>
              <p:cNvPr id="17" name="Rectangle 20">
                <a:extLst>
                  <a:ext uri="{FF2B5EF4-FFF2-40B4-BE49-F238E27FC236}">
                    <a16:creationId xmlns:a16="http://schemas.microsoft.com/office/drawing/2014/main" id="{EA82B5EB-7800-43F5-BE27-C36E4B47349F}"/>
                  </a:ext>
                </a:extLst>
              </p:cNvPr>
              <p:cNvSpPr>
                <a:spLocks/>
              </p:cNvSpPr>
              <p:nvPr>
                <p:custDataLst>
                  <p:tags r:id="rId35"/>
                </p:custDataLst>
              </p:nvPr>
            </p:nvSpPr>
            <p:spPr bwMode="auto">
              <a:xfrm>
                <a:off x="6515100" y="4838700"/>
                <a:ext cx="1765300" cy="292608"/>
              </a:xfrm>
              <a:prstGeom prst="rect">
                <a:avLst/>
              </a:prstGeom>
              <a:solidFill>
                <a:srgbClr val="D8D8D8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%r14d</a:t>
                </a:r>
              </a:p>
            </p:txBody>
          </p:sp>
          <p:sp>
            <p:nvSpPr>
              <p:cNvPr id="18" name="Rectangle 28">
                <a:extLst>
                  <a:ext uri="{FF2B5EF4-FFF2-40B4-BE49-F238E27FC236}">
                    <a16:creationId xmlns:a16="http://schemas.microsoft.com/office/drawing/2014/main" id="{F4315E08-2E56-479A-AFC9-9363487CA60C}"/>
                  </a:ext>
                </a:extLst>
              </p:cNvPr>
              <p:cNvSpPr>
                <a:spLocks/>
              </p:cNvSpPr>
              <p:nvPr>
                <p:custDataLst>
                  <p:tags r:id="rId36"/>
                </p:custDataLst>
              </p:nvPr>
            </p:nvSpPr>
            <p:spPr bwMode="auto">
              <a:xfrm>
                <a:off x="4724400" y="4800600"/>
                <a:ext cx="3556000" cy="365760"/>
              </a:xfrm>
              <a:prstGeom prst="rect">
                <a:avLst/>
              </a:prstGeom>
              <a:no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sz="2400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%r14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B95B4A2-1994-41C7-A099-52A9C0317813}"/>
                </a:ext>
              </a:extLst>
            </p:cNvPr>
            <p:cNvGrpSpPr/>
            <p:nvPr/>
          </p:nvGrpSpPr>
          <p:grpSpPr>
            <a:xfrm>
              <a:off x="4724400" y="4572000"/>
              <a:ext cx="3556000" cy="365760"/>
              <a:chOff x="4724400" y="5410200"/>
              <a:chExt cx="3556000" cy="365760"/>
            </a:xfrm>
          </p:grpSpPr>
          <p:sp>
            <p:nvSpPr>
              <p:cNvPr id="15" name="Rectangle 21">
                <a:extLst>
                  <a:ext uri="{FF2B5EF4-FFF2-40B4-BE49-F238E27FC236}">
                    <a16:creationId xmlns:a16="http://schemas.microsoft.com/office/drawing/2014/main" id="{4210E760-D229-4F70-85BD-1760B1C66373}"/>
                  </a:ext>
                </a:extLst>
              </p:cNvPr>
              <p:cNvSpPr>
                <a:spLocks/>
              </p:cNvSpPr>
              <p:nvPr>
                <p:custDataLst>
                  <p:tags r:id="rId33"/>
                </p:custDataLst>
              </p:nvPr>
            </p:nvSpPr>
            <p:spPr bwMode="auto">
              <a:xfrm>
                <a:off x="6515100" y="5448300"/>
                <a:ext cx="1765300" cy="292608"/>
              </a:xfrm>
              <a:prstGeom prst="rect">
                <a:avLst/>
              </a:prstGeom>
              <a:solidFill>
                <a:srgbClr val="D8D8D8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%r15d</a:t>
                </a:r>
              </a:p>
            </p:txBody>
          </p:sp>
          <p:sp>
            <p:nvSpPr>
              <p:cNvPr id="16" name="Rectangle 29">
                <a:extLst>
                  <a:ext uri="{FF2B5EF4-FFF2-40B4-BE49-F238E27FC236}">
                    <a16:creationId xmlns:a16="http://schemas.microsoft.com/office/drawing/2014/main" id="{D47B6EAF-6F33-44D8-AA69-00F3D4A11114}"/>
                  </a:ext>
                </a:extLst>
              </p:cNvPr>
              <p:cNvSpPr>
                <a:spLocks/>
              </p:cNvSpPr>
              <p:nvPr>
                <p:custDataLst>
                  <p:tags r:id="rId34"/>
                </p:custDataLst>
              </p:nvPr>
            </p:nvSpPr>
            <p:spPr bwMode="auto">
              <a:xfrm>
                <a:off x="4724400" y="5410200"/>
                <a:ext cx="3556000" cy="365760"/>
              </a:xfrm>
              <a:prstGeom prst="rect">
                <a:avLst/>
              </a:prstGeom>
              <a:no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38100" tIns="38100" rIns="38100" bIns="38100" anchor="ctr"/>
              <a:lstStyle/>
              <a:p>
                <a:pPr algn="l"/>
                <a:r>
                  <a:rPr lang="en-US" sz="2400" dirty="0">
                    <a:latin typeface="Inconsolata" panose="020B0609030003000000" pitchFamily="49" charset="0"/>
                    <a:cs typeface="Courier New" panose="02070309020205020404" pitchFamily="49" charset="0"/>
                    <a:sym typeface="Courier New Bold" charset="0"/>
                  </a:rPr>
                  <a:t>%r15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7C6170F-B828-4F1E-B204-7039A13373A1}"/>
              </a:ext>
            </a:extLst>
          </p:cNvPr>
          <p:cNvGrpSpPr/>
          <p:nvPr/>
        </p:nvGrpSpPr>
        <p:grpSpPr>
          <a:xfrm>
            <a:off x="1421413" y="4544277"/>
            <a:ext cx="3157327" cy="330842"/>
            <a:chOff x="762000" y="4800600"/>
            <a:chExt cx="3556000" cy="365760"/>
          </a:xfrm>
        </p:grpSpPr>
        <p:sp>
          <p:nvSpPr>
            <p:cNvPr id="54" name="Rectangle 1">
              <a:extLst>
                <a:ext uri="{FF2B5EF4-FFF2-40B4-BE49-F238E27FC236}">
                  <a16:creationId xmlns:a16="http://schemas.microsoft.com/office/drawing/2014/main" id="{977780D1-CA88-4F47-9611-831779470791}"/>
                </a:ext>
              </a:extLst>
            </p:cNvPr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762000" y="4800600"/>
              <a:ext cx="3556000" cy="365760"/>
            </a:xfrm>
            <a:prstGeom prst="rect">
              <a:avLst/>
            </a:prstGeom>
            <a:solidFill>
              <a:srgbClr val="EFBFBF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sz="2400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sz="2400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rsp</a:t>
              </a:r>
              <a:endParaRPr lang="en-US" sz="2400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  <p:sp>
          <p:nvSpPr>
            <p:cNvPr id="55" name="Rectangle 12">
              <a:extLst>
                <a:ext uri="{FF2B5EF4-FFF2-40B4-BE49-F238E27FC236}">
                  <a16:creationId xmlns:a16="http://schemas.microsoft.com/office/drawing/2014/main" id="{829D0E73-89E2-4B7B-81D2-BD1869469677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2552700" y="4838700"/>
              <a:ext cx="1764792" cy="292608"/>
            </a:xfrm>
            <a:prstGeom prst="rect">
              <a:avLst/>
            </a:prstGeom>
            <a:solidFill>
              <a:srgbClr val="FF9999"/>
            </a:solidFill>
            <a:ln w="127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esp</a:t>
              </a:r>
              <a:endParaRPr lang="en-US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</p:grpSp>
      <p:sp>
        <p:nvSpPr>
          <p:cNvPr id="52" name="Rectangle 6">
            <a:extLst>
              <a:ext uri="{FF2B5EF4-FFF2-40B4-BE49-F238E27FC236}">
                <a16:creationId xmlns:a16="http://schemas.microsoft.com/office/drawing/2014/main" id="{945C9847-3099-449F-BBC7-FC63C4CAFB72}"/>
              </a:ext>
            </a:extLst>
          </p:cNvPr>
          <p:cNvSpPr>
            <a:spLocks/>
          </p:cNvSpPr>
          <p:nvPr>
            <p:custDataLst>
              <p:tags r:id="rId1"/>
            </p:custDataLst>
          </p:nvPr>
        </p:nvSpPr>
        <p:spPr bwMode="auto">
          <a:xfrm>
            <a:off x="3011353" y="2097428"/>
            <a:ext cx="1567387" cy="264674"/>
          </a:xfrm>
          <a:prstGeom prst="rect">
            <a:avLst/>
          </a:prstGeom>
          <a:solidFill>
            <a:srgbClr val="D8D8D8"/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</a:t>
            </a:r>
            <a:r>
              <a:rPr lang="en-US" dirty="0" err="1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eax</a:t>
            </a:r>
            <a:endParaRPr lang="en-US" dirty="0">
              <a:latin typeface="Inconsolata" panose="020B0609030003000000" pitchFamily="49" charset="0"/>
              <a:cs typeface="Courier New" panose="02070309020205020404" pitchFamily="49" charset="0"/>
              <a:sym typeface="Courier New Bold" charset="0"/>
            </a:endParaRPr>
          </a:p>
        </p:txBody>
      </p:sp>
      <p:sp>
        <p:nvSpPr>
          <p:cNvPr id="53" name="Rectangle 30">
            <a:extLst>
              <a:ext uri="{FF2B5EF4-FFF2-40B4-BE49-F238E27FC236}">
                <a16:creationId xmlns:a16="http://schemas.microsoft.com/office/drawing/2014/main" id="{5B2ED974-BBC7-406D-B215-92795D1E48E5}"/>
              </a:ext>
            </a:extLst>
          </p:cNvPr>
          <p:cNvSpPr>
            <a:spLocks/>
          </p:cNvSpPr>
          <p:nvPr>
            <p:custDataLst>
              <p:tags r:id="rId2"/>
            </p:custDataLst>
          </p:nvPr>
        </p:nvSpPr>
        <p:spPr bwMode="auto">
          <a:xfrm>
            <a:off x="1421413" y="2062965"/>
            <a:ext cx="3157327" cy="330842"/>
          </a:xfrm>
          <a:prstGeom prst="rect">
            <a:avLst/>
          </a:prstGeom>
          <a:noFill/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sz="2400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</a:t>
            </a:r>
            <a:r>
              <a:rPr lang="en-US" sz="2400" dirty="0" err="1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rax</a:t>
            </a:r>
            <a:endParaRPr lang="en-US" sz="2400" dirty="0">
              <a:latin typeface="Inconsolata" panose="020B0609030003000000" pitchFamily="49" charset="0"/>
              <a:cs typeface="Courier New" panose="02070309020205020404" pitchFamily="49" charset="0"/>
              <a:sym typeface="Courier New Bold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E1CE377-4B2B-497E-B8BD-A5C9AF0F7FB6}"/>
              </a:ext>
            </a:extLst>
          </p:cNvPr>
          <p:cNvGrpSpPr/>
          <p:nvPr/>
        </p:nvGrpSpPr>
        <p:grpSpPr>
          <a:xfrm>
            <a:off x="1421413" y="2476517"/>
            <a:ext cx="3157327" cy="330842"/>
            <a:chOff x="762000" y="1752600"/>
            <a:chExt cx="3556000" cy="365760"/>
          </a:xfrm>
        </p:grpSpPr>
        <p:sp>
          <p:nvSpPr>
            <p:cNvPr id="50" name="Rectangle 7">
              <a:extLst>
                <a:ext uri="{FF2B5EF4-FFF2-40B4-BE49-F238E27FC236}">
                  <a16:creationId xmlns:a16="http://schemas.microsoft.com/office/drawing/2014/main" id="{0E775CAD-5990-428E-B711-1084C59E81A3}"/>
                </a:ext>
              </a:extLst>
            </p:cNvPr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2552700" y="1790700"/>
              <a:ext cx="1765300" cy="292608"/>
            </a:xfrm>
            <a:prstGeom prst="rect">
              <a:avLst/>
            </a:prstGeom>
            <a:solidFill>
              <a:srgbClr val="D8D8D8"/>
            </a:solidFill>
            <a:ln w="9525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ebx</a:t>
              </a:r>
              <a:endParaRPr lang="en-US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  <p:sp>
          <p:nvSpPr>
            <p:cNvPr id="51" name="Rectangle 31">
              <a:extLst>
                <a:ext uri="{FF2B5EF4-FFF2-40B4-BE49-F238E27FC236}">
                  <a16:creationId xmlns:a16="http://schemas.microsoft.com/office/drawing/2014/main" id="{3CE03857-1E5C-4152-81AB-650119F3C544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762000" y="1752600"/>
              <a:ext cx="3556000" cy="365760"/>
            </a:xfrm>
            <a:prstGeom prst="rect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sz="2400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sz="2400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rbx</a:t>
              </a:r>
              <a:endParaRPr lang="en-US" sz="2400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85344E6-9402-4B35-9216-0FE498C35C9D}"/>
              </a:ext>
            </a:extLst>
          </p:cNvPr>
          <p:cNvGrpSpPr/>
          <p:nvPr/>
        </p:nvGrpSpPr>
        <p:grpSpPr>
          <a:xfrm>
            <a:off x="1421413" y="2890069"/>
            <a:ext cx="3157327" cy="330842"/>
            <a:chOff x="762000" y="2362200"/>
            <a:chExt cx="3556000" cy="365760"/>
          </a:xfrm>
        </p:grpSpPr>
        <p:sp>
          <p:nvSpPr>
            <p:cNvPr id="48" name="Rectangle 8">
              <a:extLst>
                <a:ext uri="{FF2B5EF4-FFF2-40B4-BE49-F238E27FC236}">
                  <a16:creationId xmlns:a16="http://schemas.microsoft.com/office/drawing/2014/main" id="{6914EF8C-ED0C-4F24-AC3B-B097C6B539F5}"/>
                </a:ext>
              </a:extLst>
            </p:cNvPr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2552700" y="2400300"/>
              <a:ext cx="1765300" cy="292608"/>
            </a:xfrm>
            <a:prstGeom prst="rect">
              <a:avLst/>
            </a:prstGeom>
            <a:solidFill>
              <a:srgbClr val="D8D8D8"/>
            </a:solidFill>
            <a:ln w="9525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ecx</a:t>
              </a:r>
              <a:endParaRPr lang="en-US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  <p:sp>
          <p:nvSpPr>
            <p:cNvPr id="49" name="Rectangle 32">
              <a:extLst>
                <a:ext uri="{FF2B5EF4-FFF2-40B4-BE49-F238E27FC236}">
                  <a16:creationId xmlns:a16="http://schemas.microsoft.com/office/drawing/2014/main" id="{E5DB12C3-F4DD-4874-9325-668935E8B986}"/>
                </a:ext>
              </a:extLst>
            </p:cNvPr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762000" y="2362200"/>
              <a:ext cx="3556000" cy="365760"/>
            </a:xfrm>
            <a:prstGeom prst="rect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sz="2400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sz="2400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rcx</a:t>
              </a:r>
              <a:endParaRPr lang="en-US" sz="2400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0CD36A-A625-486D-BA15-417AD93ACF61}"/>
              </a:ext>
            </a:extLst>
          </p:cNvPr>
          <p:cNvGrpSpPr/>
          <p:nvPr/>
        </p:nvGrpSpPr>
        <p:grpSpPr>
          <a:xfrm>
            <a:off x="1421413" y="3303621"/>
            <a:ext cx="3157327" cy="330842"/>
            <a:chOff x="762000" y="2971800"/>
            <a:chExt cx="3556000" cy="365760"/>
          </a:xfrm>
        </p:grpSpPr>
        <p:sp>
          <p:nvSpPr>
            <p:cNvPr id="46" name="Rectangle 9">
              <a:extLst>
                <a:ext uri="{FF2B5EF4-FFF2-40B4-BE49-F238E27FC236}">
                  <a16:creationId xmlns:a16="http://schemas.microsoft.com/office/drawing/2014/main" id="{055E9CF7-DEC7-496F-9CF4-2F1D6F5B3A03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2552700" y="3009900"/>
              <a:ext cx="1765300" cy="292608"/>
            </a:xfrm>
            <a:prstGeom prst="rect">
              <a:avLst/>
            </a:prstGeom>
            <a:solidFill>
              <a:srgbClr val="D8D8D8"/>
            </a:solidFill>
            <a:ln w="9525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edx</a:t>
              </a:r>
              <a:endParaRPr lang="en-US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  <p:sp>
          <p:nvSpPr>
            <p:cNvPr id="47" name="Rectangle 33">
              <a:extLst>
                <a:ext uri="{FF2B5EF4-FFF2-40B4-BE49-F238E27FC236}">
                  <a16:creationId xmlns:a16="http://schemas.microsoft.com/office/drawing/2014/main" id="{AD6CA796-88E8-4E78-876E-7D1EA0AD69B4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762000" y="2971800"/>
              <a:ext cx="3556000" cy="365760"/>
            </a:xfrm>
            <a:prstGeom prst="rect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sz="2400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sz="2400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rdx</a:t>
              </a:r>
              <a:endParaRPr lang="en-US" sz="2400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78AF1C9-1215-4606-9102-B3C36895BFC9}"/>
              </a:ext>
            </a:extLst>
          </p:cNvPr>
          <p:cNvGrpSpPr/>
          <p:nvPr/>
        </p:nvGrpSpPr>
        <p:grpSpPr>
          <a:xfrm>
            <a:off x="1421413" y="3717173"/>
            <a:ext cx="3157327" cy="330842"/>
            <a:chOff x="762000" y="3581400"/>
            <a:chExt cx="3556000" cy="365760"/>
          </a:xfrm>
        </p:grpSpPr>
        <p:sp>
          <p:nvSpPr>
            <p:cNvPr id="44" name="Rectangle 10">
              <a:extLst>
                <a:ext uri="{FF2B5EF4-FFF2-40B4-BE49-F238E27FC236}">
                  <a16:creationId xmlns:a16="http://schemas.microsoft.com/office/drawing/2014/main" id="{9C253EEA-6363-442F-AEC4-2A1B3FBB8780}"/>
                </a:ext>
              </a:extLst>
            </p:cNvPr>
            <p:cNvSpPr>
              <a:spLocks/>
            </p:cNvSpPr>
            <p:nvPr>
              <p:custDataLst>
                <p:tags r:id="rId23"/>
              </p:custDataLst>
            </p:nvPr>
          </p:nvSpPr>
          <p:spPr bwMode="auto">
            <a:xfrm>
              <a:off x="2552700" y="3619500"/>
              <a:ext cx="1765300" cy="292608"/>
            </a:xfrm>
            <a:prstGeom prst="rect">
              <a:avLst/>
            </a:prstGeom>
            <a:solidFill>
              <a:srgbClr val="D8D8D8"/>
            </a:solidFill>
            <a:ln w="9525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esi</a:t>
              </a:r>
              <a:endParaRPr lang="en-US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  <p:sp>
          <p:nvSpPr>
            <p:cNvPr id="45" name="Rectangle 34">
              <a:extLst>
                <a:ext uri="{FF2B5EF4-FFF2-40B4-BE49-F238E27FC236}">
                  <a16:creationId xmlns:a16="http://schemas.microsoft.com/office/drawing/2014/main" id="{D874D6D5-43BF-4883-B71E-74B6317594A4}"/>
                </a:ext>
              </a:extLst>
            </p:cNvPr>
            <p:cNvSpPr>
              <a:spLocks/>
            </p:cNvSpPr>
            <p:nvPr>
              <p:custDataLst>
                <p:tags r:id="rId24"/>
              </p:custDataLst>
            </p:nvPr>
          </p:nvSpPr>
          <p:spPr bwMode="auto">
            <a:xfrm>
              <a:off x="762000" y="3581400"/>
              <a:ext cx="3556000" cy="365760"/>
            </a:xfrm>
            <a:prstGeom prst="rect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sz="2400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sz="2400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rsi</a:t>
              </a:r>
              <a:endParaRPr lang="en-US" sz="2400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12A8E30-85E6-4DB2-B589-E5A80077209D}"/>
              </a:ext>
            </a:extLst>
          </p:cNvPr>
          <p:cNvGrpSpPr/>
          <p:nvPr/>
        </p:nvGrpSpPr>
        <p:grpSpPr>
          <a:xfrm>
            <a:off x="1421413" y="4130725"/>
            <a:ext cx="3157327" cy="330842"/>
            <a:chOff x="762000" y="4191000"/>
            <a:chExt cx="3556000" cy="365760"/>
          </a:xfrm>
        </p:grpSpPr>
        <p:sp>
          <p:nvSpPr>
            <p:cNvPr id="42" name="Rectangle 11">
              <a:extLst>
                <a:ext uri="{FF2B5EF4-FFF2-40B4-BE49-F238E27FC236}">
                  <a16:creationId xmlns:a16="http://schemas.microsoft.com/office/drawing/2014/main" id="{ABBD9351-B3D7-4668-A938-D2991D001F3C}"/>
                </a:ext>
              </a:extLst>
            </p:cNvPr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2552700" y="4229100"/>
              <a:ext cx="1765300" cy="292608"/>
            </a:xfrm>
            <a:prstGeom prst="rect">
              <a:avLst/>
            </a:prstGeom>
            <a:solidFill>
              <a:srgbClr val="D8D8D8"/>
            </a:solidFill>
            <a:ln w="9525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edi</a:t>
              </a:r>
              <a:endParaRPr lang="en-US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  <p:sp>
          <p:nvSpPr>
            <p:cNvPr id="43" name="Rectangle 35">
              <a:extLst>
                <a:ext uri="{FF2B5EF4-FFF2-40B4-BE49-F238E27FC236}">
                  <a16:creationId xmlns:a16="http://schemas.microsoft.com/office/drawing/2014/main" id="{F592DE22-B7DA-48F1-8CE8-B990F0B86F70}"/>
                </a:ext>
              </a:extLst>
            </p:cNvPr>
            <p:cNvSpPr>
              <a:spLocks/>
            </p:cNvSpPr>
            <p:nvPr>
              <p:custDataLst>
                <p:tags r:id="rId22"/>
              </p:custDataLst>
            </p:nvPr>
          </p:nvSpPr>
          <p:spPr bwMode="auto">
            <a:xfrm>
              <a:off x="762000" y="4191000"/>
              <a:ext cx="3556000" cy="365760"/>
            </a:xfrm>
            <a:prstGeom prst="rect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sz="2400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sz="2400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rdi</a:t>
              </a:r>
              <a:endParaRPr lang="en-US" sz="2400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BB9A0B9-0840-49DD-A7ED-978C04FDE632}"/>
              </a:ext>
            </a:extLst>
          </p:cNvPr>
          <p:cNvGrpSpPr/>
          <p:nvPr/>
        </p:nvGrpSpPr>
        <p:grpSpPr>
          <a:xfrm>
            <a:off x="1420962" y="4957829"/>
            <a:ext cx="3157327" cy="330842"/>
            <a:chOff x="762000" y="5410200"/>
            <a:chExt cx="3556000" cy="365760"/>
          </a:xfrm>
        </p:grpSpPr>
        <p:sp>
          <p:nvSpPr>
            <p:cNvPr id="40" name="Rectangle 13">
              <a:extLst>
                <a:ext uri="{FF2B5EF4-FFF2-40B4-BE49-F238E27FC236}">
                  <a16:creationId xmlns:a16="http://schemas.microsoft.com/office/drawing/2014/main" id="{00B22DC4-7AC5-4ACB-8BE9-9C09862917D4}"/>
                </a:ext>
              </a:extLst>
            </p:cNvPr>
            <p:cNvSpPr>
              <a:spLocks/>
            </p:cNvSpPr>
            <p:nvPr>
              <p:custDataLst>
                <p:tags r:id="rId19"/>
              </p:custDataLst>
            </p:nvPr>
          </p:nvSpPr>
          <p:spPr bwMode="auto">
            <a:xfrm>
              <a:off x="2552700" y="5435600"/>
              <a:ext cx="1765300" cy="292608"/>
            </a:xfrm>
            <a:prstGeom prst="rect">
              <a:avLst/>
            </a:prstGeom>
            <a:solidFill>
              <a:srgbClr val="D8D8D8"/>
            </a:solidFill>
            <a:ln w="9525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ebp</a:t>
              </a:r>
              <a:endParaRPr lang="en-US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  <p:sp>
          <p:nvSpPr>
            <p:cNvPr id="41" name="Rectangle 36">
              <a:extLst>
                <a:ext uri="{FF2B5EF4-FFF2-40B4-BE49-F238E27FC236}">
                  <a16:creationId xmlns:a16="http://schemas.microsoft.com/office/drawing/2014/main" id="{56646426-7D50-4DB6-82D7-90C27C9AAF44}"/>
                </a:ext>
              </a:extLst>
            </p:cNvPr>
            <p:cNvSpPr>
              <a:spLocks/>
            </p:cNvSpPr>
            <p:nvPr>
              <p:custDataLst>
                <p:tags r:id="rId20"/>
              </p:custDataLst>
            </p:nvPr>
          </p:nvSpPr>
          <p:spPr bwMode="auto">
            <a:xfrm>
              <a:off x="762000" y="5410200"/>
              <a:ext cx="3556000" cy="365760"/>
            </a:xfrm>
            <a:prstGeom prst="rect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l"/>
              <a:r>
                <a:rPr lang="en-US" sz="2400" dirty="0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%</a:t>
              </a:r>
              <a:r>
                <a:rPr lang="en-US" sz="2400" dirty="0" err="1">
                  <a:latin typeface="Inconsolata" panose="020B0609030003000000" pitchFamily="49" charset="0"/>
                  <a:cs typeface="Courier New" panose="02070309020205020404" pitchFamily="49" charset="0"/>
                  <a:sym typeface="Courier New Bold" charset="0"/>
                </a:rPr>
                <a:t>rbp</a:t>
              </a:r>
              <a:endParaRPr lang="en-US" sz="2400" dirty="0"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1F0C25D4-B489-4144-95AB-4CB679B2DB94}"/>
              </a:ext>
            </a:extLst>
          </p:cNvPr>
          <p:cNvSpPr txBox="1"/>
          <p:nvPr/>
        </p:nvSpPr>
        <p:spPr>
          <a:xfrm>
            <a:off x="4306563" y="5277788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32-bit register names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DCEAEB2-23C1-4BB9-9F64-FD3A08C052A6}"/>
              </a:ext>
            </a:extLst>
          </p:cNvPr>
          <p:cNvCxnSpPr>
            <a:cxnSpLocks/>
          </p:cNvCxnSpPr>
          <p:nvPr/>
        </p:nvCxnSpPr>
        <p:spPr>
          <a:xfrm rot="19127016">
            <a:off x="6583811" y="5323773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">
            <a:extLst>
              <a:ext uri="{FF2B5EF4-FFF2-40B4-BE49-F238E27FC236}">
                <a16:creationId xmlns:a16="http://schemas.microsoft.com/office/drawing/2014/main" id="{E4456A47-075C-4725-AE8B-0364E77048F7}"/>
              </a:ext>
            </a:extLst>
          </p:cNvPr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3908109" y="2120184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%ax</a:t>
            </a:r>
          </a:p>
        </p:txBody>
      </p:sp>
      <p:sp>
        <p:nvSpPr>
          <p:cNvPr id="62" name="Rectangle 6">
            <a:extLst>
              <a:ext uri="{FF2B5EF4-FFF2-40B4-BE49-F238E27FC236}">
                <a16:creationId xmlns:a16="http://schemas.microsoft.com/office/drawing/2014/main" id="{E11005B1-9EF9-4E84-9FC7-147F5433E1F4}"/>
              </a:ext>
            </a:extLst>
          </p:cNvPr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3908109" y="2534660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%bx</a:t>
            </a:r>
          </a:p>
        </p:txBody>
      </p:sp>
      <p:sp>
        <p:nvSpPr>
          <p:cNvPr id="63" name="Rectangle 6">
            <a:extLst>
              <a:ext uri="{FF2B5EF4-FFF2-40B4-BE49-F238E27FC236}">
                <a16:creationId xmlns:a16="http://schemas.microsoft.com/office/drawing/2014/main" id="{AF845864-631A-41CF-B339-AB4BDBF3420F}"/>
              </a:ext>
            </a:extLst>
          </p:cNvPr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3908109" y="2948212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%cx</a:t>
            </a:r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E01768A3-6025-4D94-ACF7-F30860A10ABC}"/>
              </a:ext>
            </a:extLst>
          </p:cNvPr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3908109" y="3364712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%dx</a:t>
            </a:r>
          </a:p>
        </p:txBody>
      </p:sp>
      <p:sp>
        <p:nvSpPr>
          <p:cNvPr id="65" name="Rectangle 6">
            <a:extLst>
              <a:ext uri="{FF2B5EF4-FFF2-40B4-BE49-F238E27FC236}">
                <a16:creationId xmlns:a16="http://schemas.microsoft.com/office/drawing/2014/main" id="{15CE6955-FD5D-4A79-B2A5-A69026272822}"/>
              </a:ext>
            </a:extLst>
          </p:cNvPr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3908109" y="3774392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si</a:t>
            </a:r>
            <a:endParaRPr lang="en-US" dirty="0">
              <a:solidFill>
                <a:schemeClr val="bg1">
                  <a:lumMod val="85000"/>
                </a:schemeClr>
              </a:solidFill>
              <a:latin typeface="Inconsolata" panose="020B0609030003000000" pitchFamily="49" charset="0"/>
              <a:cs typeface="Courier New" panose="02070309020205020404" pitchFamily="49" charset="0"/>
              <a:sym typeface="Courier New Bold" charset="0"/>
            </a:endParaRPr>
          </a:p>
        </p:txBody>
      </p:sp>
      <p:sp>
        <p:nvSpPr>
          <p:cNvPr id="66" name="Rectangle 6">
            <a:extLst>
              <a:ext uri="{FF2B5EF4-FFF2-40B4-BE49-F238E27FC236}">
                <a16:creationId xmlns:a16="http://schemas.microsoft.com/office/drawing/2014/main" id="{E1D98FDB-2CD1-4AD6-B1F6-A849B54D34C7}"/>
              </a:ext>
            </a:extLst>
          </p:cNvPr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3908109" y="4184049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%di</a:t>
            </a:r>
          </a:p>
        </p:txBody>
      </p:sp>
      <p:sp>
        <p:nvSpPr>
          <p:cNvPr id="69" name="Rectangle 6">
            <a:extLst>
              <a:ext uri="{FF2B5EF4-FFF2-40B4-BE49-F238E27FC236}">
                <a16:creationId xmlns:a16="http://schemas.microsoft.com/office/drawing/2014/main" id="{19C7599A-4CA2-4428-BB4F-CFAD566554E0}"/>
              </a:ext>
            </a:extLst>
          </p:cNvPr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3908109" y="4597249"/>
            <a:ext cx="657172" cy="217028"/>
          </a:xfrm>
          <a:prstGeom prst="rect">
            <a:avLst/>
          </a:prstGeom>
          <a:solidFill>
            <a:srgbClr val="C00000"/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sp</a:t>
            </a:r>
            <a:endParaRPr lang="en-US" dirty="0">
              <a:solidFill>
                <a:schemeClr val="bg1">
                  <a:lumMod val="85000"/>
                </a:schemeClr>
              </a:solidFill>
              <a:latin typeface="Inconsolata" panose="020B0609030003000000" pitchFamily="49" charset="0"/>
              <a:cs typeface="Courier New" panose="02070309020205020404" pitchFamily="49" charset="0"/>
              <a:sym typeface="Courier New Bold" charset="0"/>
            </a:endParaRPr>
          </a:p>
        </p:txBody>
      </p:sp>
      <p:sp>
        <p:nvSpPr>
          <p:cNvPr id="70" name="Rectangle 6">
            <a:extLst>
              <a:ext uri="{FF2B5EF4-FFF2-40B4-BE49-F238E27FC236}">
                <a16:creationId xmlns:a16="http://schemas.microsoft.com/office/drawing/2014/main" id="{1431B6A3-2475-445C-9646-8F56AA43A76C}"/>
              </a:ext>
            </a:extLst>
          </p:cNvPr>
          <p:cNvSpPr>
            <a:spLocks/>
          </p:cNvSpPr>
          <p:nvPr>
            <p:custDataLst>
              <p:tags r:id="rId10"/>
            </p:custDataLst>
          </p:nvPr>
        </p:nvSpPr>
        <p:spPr bwMode="auto">
          <a:xfrm>
            <a:off x="3907669" y="5004484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%bp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C9BEDAA-234D-46D2-B07A-0DF73F399975}"/>
              </a:ext>
            </a:extLst>
          </p:cNvPr>
          <p:cNvSpPr txBox="1"/>
          <p:nvPr/>
        </p:nvSpPr>
        <p:spPr>
          <a:xfrm>
            <a:off x="1650652" y="5277788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16-bit register names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45B4CC5-0E8C-4BB3-9528-DF18E5DF9A9D}"/>
              </a:ext>
            </a:extLst>
          </p:cNvPr>
          <p:cNvCxnSpPr>
            <a:cxnSpLocks/>
          </p:cNvCxnSpPr>
          <p:nvPr/>
        </p:nvCxnSpPr>
        <p:spPr>
          <a:xfrm rot="19127016">
            <a:off x="3920909" y="5323774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6">
            <a:extLst>
              <a:ext uri="{FF2B5EF4-FFF2-40B4-BE49-F238E27FC236}">
                <a16:creationId xmlns:a16="http://schemas.microsoft.com/office/drawing/2014/main" id="{5A69B6DB-70C4-4CC4-98B1-165C15C959A8}"/>
              </a:ext>
            </a:extLst>
          </p:cNvPr>
          <p:cNvSpPr>
            <a:spLocks/>
          </p:cNvSpPr>
          <p:nvPr>
            <p:custDataLst>
              <p:tags r:id="rId11"/>
            </p:custDataLst>
          </p:nvPr>
        </p:nvSpPr>
        <p:spPr bwMode="auto">
          <a:xfrm>
            <a:off x="7422231" y="2120184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%r8w</a:t>
            </a:r>
          </a:p>
        </p:txBody>
      </p:sp>
      <p:sp>
        <p:nvSpPr>
          <p:cNvPr id="74" name="Rectangle 6">
            <a:extLst>
              <a:ext uri="{FF2B5EF4-FFF2-40B4-BE49-F238E27FC236}">
                <a16:creationId xmlns:a16="http://schemas.microsoft.com/office/drawing/2014/main" id="{2834403E-F13F-4E71-91A1-7B8BDA80416B}"/>
              </a:ext>
            </a:extLst>
          </p:cNvPr>
          <p:cNvSpPr>
            <a:spLocks/>
          </p:cNvSpPr>
          <p:nvPr>
            <p:custDataLst>
              <p:tags r:id="rId12"/>
            </p:custDataLst>
          </p:nvPr>
        </p:nvSpPr>
        <p:spPr bwMode="auto">
          <a:xfrm>
            <a:off x="7423067" y="2534660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%r9w</a:t>
            </a:r>
          </a:p>
        </p:txBody>
      </p:sp>
      <p:sp>
        <p:nvSpPr>
          <p:cNvPr id="75" name="Rectangle 6">
            <a:extLst>
              <a:ext uri="{FF2B5EF4-FFF2-40B4-BE49-F238E27FC236}">
                <a16:creationId xmlns:a16="http://schemas.microsoft.com/office/drawing/2014/main" id="{37C2E119-A241-4DF9-A732-6ED8EE11D078}"/>
              </a:ext>
            </a:extLst>
          </p:cNvPr>
          <p:cNvSpPr>
            <a:spLocks/>
          </p:cNvSpPr>
          <p:nvPr>
            <p:custDataLst>
              <p:tags r:id="rId13"/>
            </p:custDataLst>
          </p:nvPr>
        </p:nvSpPr>
        <p:spPr bwMode="auto">
          <a:xfrm>
            <a:off x="7423067" y="2948212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%r10w</a:t>
            </a:r>
          </a:p>
        </p:txBody>
      </p:sp>
      <p:sp>
        <p:nvSpPr>
          <p:cNvPr id="76" name="Rectangle 6">
            <a:extLst>
              <a:ext uri="{FF2B5EF4-FFF2-40B4-BE49-F238E27FC236}">
                <a16:creationId xmlns:a16="http://schemas.microsoft.com/office/drawing/2014/main" id="{EE0867B3-0B30-4CEF-9619-6B2460CE43F4}"/>
              </a:ext>
            </a:extLst>
          </p:cNvPr>
          <p:cNvSpPr>
            <a:spLocks/>
          </p:cNvSpPr>
          <p:nvPr>
            <p:custDataLst>
              <p:tags r:id="rId14"/>
            </p:custDataLst>
          </p:nvPr>
        </p:nvSpPr>
        <p:spPr bwMode="auto">
          <a:xfrm>
            <a:off x="7423067" y="3364712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%r11w</a:t>
            </a:r>
          </a:p>
        </p:txBody>
      </p:sp>
      <p:sp>
        <p:nvSpPr>
          <p:cNvPr id="77" name="Rectangle 6">
            <a:extLst>
              <a:ext uri="{FF2B5EF4-FFF2-40B4-BE49-F238E27FC236}">
                <a16:creationId xmlns:a16="http://schemas.microsoft.com/office/drawing/2014/main" id="{0A436389-D4A3-4156-986B-06328C6CCFCE}"/>
              </a:ext>
            </a:extLst>
          </p:cNvPr>
          <p:cNvSpPr>
            <a:spLocks/>
          </p:cNvSpPr>
          <p:nvPr>
            <p:custDataLst>
              <p:tags r:id="rId15"/>
            </p:custDataLst>
          </p:nvPr>
        </p:nvSpPr>
        <p:spPr bwMode="auto">
          <a:xfrm>
            <a:off x="7423067" y="3774392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%r12w</a:t>
            </a:r>
          </a:p>
        </p:txBody>
      </p:sp>
      <p:sp>
        <p:nvSpPr>
          <p:cNvPr id="78" name="Rectangle 6">
            <a:extLst>
              <a:ext uri="{FF2B5EF4-FFF2-40B4-BE49-F238E27FC236}">
                <a16:creationId xmlns:a16="http://schemas.microsoft.com/office/drawing/2014/main" id="{F8A58365-B54E-4D17-AEFE-34F88A507048}"/>
              </a:ext>
            </a:extLst>
          </p:cNvPr>
          <p:cNvSpPr>
            <a:spLocks/>
          </p:cNvSpPr>
          <p:nvPr>
            <p:custDataLst>
              <p:tags r:id="rId16"/>
            </p:custDataLst>
          </p:nvPr>
        </p:nvSpPr>
        <p:spPr bwMode="auto">
          <a:xfrm>
            <a:off x="7423067" y="4184049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%r13w</a:t>
            </a:r>
          </a:p>
        </p:txBody>
      </p:sp>
      <p:sp>
        <p:nvSpPr>
          <p:cNvPr id="79" name="Rectangle 6">
            <a:extLst>
              <a:ext uri="{FF2B5EF4-FFF2-40B4-BE49-F238E27FC236}">
                <a16:creationId xmlns:a16="http://schemas.microsoft.com/office/drawing/2014/main" id="{D12B221C-DE1D-4FFA-9A8E-42745439EF15}"/>
              </a:ext>
            </a:extLst>
          </p:cNvPr>
          <p:cNvSpPr>
            <a:spLocks/>
          </p:cNvSpPr>
          <p:nvPr>
            <p:custDataLst>
              <p:tags r:id="rId17"/>
            </p:custDataLst>
          </p:nvPr>
        </p:nvSpPr>
        <p:spPr bwMode="auto">
          <a:xfrm>
            <a:off x="7422231" y="4604677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%r14w</a:t>
            </a:r>
          </a:p>
        </p:txBody>
      </p:sp>
      <p:sp>
        <p:nvSpPr>
          <p:cNvPr id="80" name="Rectangle 6">
            <a:extLst>
              <a:ext uri="{FF2B5EF4-FFF2-40B4-BE49-F238E27FC236}">
                <a16:creationId xmlns:a16="http://schemas.microsoft.com/office/drawing/2014/main" id="{8B09C628-4144-486C-A6F6-27FD306348EF}"/>
              </a:ext>
            </a:extLst>
          </p:cNvPr>
          <p:cNvSpPr>
            <a:spLocks/>
          </p:cNvSpPr>
          <p:nvPr>
            <p:custDataLst>
              <p:tags r:id="rId18"/>
            </p:custDataLst>
          </p:nvPr>
        </p:nvSpPr>
        <p:spPr bwMode="auto">
          <a:xfrm>
            <a:off x="7422231" y="5014334"/>
            <a:ext cx="657172" cy="21702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l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Inconsolata" panose="020B0609030003000000" pitchFamily="49" charset="0"/>
                <a:cs typeface="Courier New" panose="02070309020205020404" pitchFamily="49" charset="0"/>
                <a:sym typeface="Courier New Bold" charset="0"/>
              </a:rPr>
              <a:t>%r15w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3543646-15E1-40B9-AE71-B7DE543E4096}"/>
              </a:ext>
            </a:extLst>
          </p:cNvPr>
          <p:cNvSpPr txBox="1"/>
          <p:nvPr/>
        </p:nvSpPr>
        <p:spPr>
          <a:xfrm>
            <a:off x="234278" y="3099710"/>
            <a:ext cx="1098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Denoted</a:t>
            </a:r>
            <a:b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by %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412F17E-5866-4C93-AF77-BD72B34ECB4F}"/>
              </a:ext>
            </a:extLst>
          </p:cNvPr>
          <p:cNvCxnSpPr>
            <a:cxnSpLocks/>
          </p:cNvCxnSpPr>
          <p:nvPr/>
        </p:nvCxnSpPr>
        <p:spPr>
          <a:xfrm rot="19127016">
            <a:off x="1284791" y="3148787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17B79FFC-CB06-4D58-A618-D7226DDE98A2}"/>
              </a:ext>
            </a:extLst>
          </p:cNvPr>
          <p:cNvSpPr txBox="1"/>
          <p:nvPr/>
        </p:nvSpPr>
        <p:spPr>
          <a:xfrm>
            <a:off x="394399" y="4748524"/>
            <a:ext cx="9605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Stack</a:t>
            </a:r>
            <a:b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Pointer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A8887B86-A0EC-4215-B053-35BC5CA96072}"/>
              </a:ext>
            </a:extLst>
          </p:cNvPr>
          <p:cNvCxnSpPr>
            <a:cxnSpLocks/>
          </p:cNvCxnSpPr>
          <p:nvPr/>
        </p:nvCxnSpPr>
        <p:spPr>
          <a:xfrm rot="19127016">
            <a:off x="1307053" y="4797601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932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71" grpId="0"/>
      <p:bldP spid="81" grpId="0"/>
      <p:bldP spid="8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5A952-B4B5-4371-9001-0B6BB73CE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 Registers (specialized)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7C403-51A7-4FED-A3F2-FB62B54AE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also registers that you cannot directly interact with.</a:t>
            </a:r>
          </a:p>
          <a:p>
            <a:r>
              <a:rPr lang="en-US" dirty="0"/>
              <a:t>Like MIPS, x86 has a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program counter</a:t>
            </a:r>
            <a:r>
              <a:rPr lang="en-US" dirty="0"/>
              <a:t> (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%rip 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Also like MIPS, it cannot be read directly.</a:t>
            </a:r>
          </a:p>
          <a:p>
            <a:endParaRPr lang="en-US" dirty="0"/>
          </a:p>
          <a:p>
            <a:r>
              <a:rPr lang="en-US" dirty="0"/>
              <a:t>There is also a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FLAGS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/>
              <a:t>status register, which has information about the CPU state after an instruction is completed.</a:t>
            </a:r>
          </a:p>
          <a:p>
            <a:pPr lvl="1"/>
            <a:r>
              <a:rPr lang="en-US" dirty="0"/>
              <a:t>Stuff like a carry flag (CF) that denotes if an addition has a final carry.</a:t>
            </a:r>
          </a:p>
          <a:p>
            <a:pPr lvl="1"/>
            <a:r>
              <a:rPr lang="en-US" dirty="0"/>
              <a:t>Overflow detection (OF) denoting if an operation overflowed.</a:t>
            </a:r>
          </a:p>
          <a:p>
            <a:endParaRPr lang="en-US" dirty="0"/>
          </a:p>
          <a:p>
            <a:r>
              <a:rPr lang="en-US" dirty="0"/>
              <a:t>And some extra registers for vector math, floating point math, and for OS usage we won’t go over.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0EDC93-3634-42BD-A783-BD787A29C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79EE52-8BD1-496C-BB9B-CA590736C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877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C94B1A-9A84-4B87-9263-2521DD8779F9}"/>
              </a:ext>
            </a:extLst>
          </p:cNvPr>
          <p:cNvCxnSpPr>
            <a:cxnSpLocks/>
          </p:cNvCxnSpPr>
          <p:nvPr/>
        </p:nvCxnSpPr>
        <p:spPr>
          <a:xfrm>
            <a:off x="4686358" y="2400301"/>
            <a:ext cx="0" cy="32177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4B7B900-1C60-45DE-B8AA-B7C5FA360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 Instruction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897A7-6C9D-45C6-97B6-57E49D633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739199"/>
            <a:ext cx="8343900" cy="2046363"/>
          </a:xfrm>
        </p:spPr>
        <p:txBody>
          <a:bodyPr/>
          <a:lstStyle/>
          <a:p>
            <a:r>
              <a:rPr lang="en-US" dirty="0"/>
              <a:t>In MIPS, you had R-type, I-type and J-type instructions.</a:t>
            </a:r>
          </a:p>
          <a:p>
            <a:r>
              <a:rPr lang="en-US" dirty="0"/>
              <a:t>In x86 (CISC) you generally can have any instruction refer to data anywhere it is:</a:t>
            </a:r>
          </a:p>
          <a:p>
            <a:pPr lvl="1"/>
            <a:r>
              <a:rPr lang="en-US" dirty="0"/>
              <a:t>Registers, </a:t>
            </a:r>
            <a:r>
              <a:rPr lang="en-US" dirty="0" err="1"/>
              <a:t>Immediates</a:t>
            </a:r>
            <a:r>
              <a:rPr lang="en-US" dirty="0"/>
              <a:t>, Memory addresses,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Cannot refer to memory twice! (not possible: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(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), (ptr2) 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C03EF-20A1-4A0C-A438-4EE0B850D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63A80-A919-4A26-9BE2-22F94C31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F97191-D4F5-431F-80C6-2311421C01C8}"/>
              </a:ext>
            </a:extLst>
          </p:cNvPr>
          <p:cNvSpPr txBox="1">
            <a:spLocks/>
          </p:cNvSpPr>
          <p:nvPr/>
        </p:nvSpPr>
        <p:spPr>
          <a:xfrm>
            <a:off x="402772" y="2821856"/>
            <a:ext cx="4129592" cy="262139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rbx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$0x100,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0x100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mov</a:t>
            </a:r>
            <a:r>
              <a:rPr lang="en-US" dirty="0">
                <a:latin typeface="Inconsolata" panose="020B0609030003000000" pitchFamily="49" charset="0"/>
              </a:rPr>
              <a:t> (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*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mov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, (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)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*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lea</a:t>
            </a:r>
            <a:r>
              <a:rPr lang="en-US" dirty="0">
                <a:latin typeface="Inconsolata" panose="020B0609030003000000" pitchFamily="49" charset="0"/>
              </a:rPr>
              <a:t> (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4(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),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*(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+ 4) 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B5C3AF-535D-45DE-AC4B-88089411CBFA}"/>
              </a:ext>
            </a:extLst>
          </p:cNvPr>
          <p:cNvSpPr txBox="1">
            <a:spLocks/>
          </p:cNvSpPr>
          <p:nvPr/>
        </p:nvSpPr>
        <p:spPr>
          <a:xfrm>
            <a:off x="4653375" y="2821856"/>
            <a:ext cx="4087853" cy="2499442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add 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zero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	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= t1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addi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zero</a:t>
            </a:r>
            <a:r>
              <a:rPr lang="en-US" dirty="0">
                <a:latin typeface="Inconsolata" panose="020B0609030003000000" pitchFamily="49" charset="0"/>
              </a:rPr>
              <a:t>, 0x100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t1 = 0x100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la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	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lw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, 0(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)	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t1 = *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la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	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sw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, 0(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)	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*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t1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la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	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sw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, 4(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)	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*(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+ 4) = t1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8F81D7-9443-431E-9992-D02AD959D175}"/>
              </a:ext>
            </a:extLst>
          </p:cNvPr>
          <p:cNvSpPr txBox="1"/>
          <p:nvPr/>
        </p:nvSpPr>
        <p:spPr>
          <a:xfrm>
            <a:off x="557525" y="2425782"/>
            <a:ext cx="3916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89B764-41EE-4772-91A9-1217FF82A043}"/>
              </a:ext>
            </a:extLst>
          </p:cNvPr>
          <p:cNvSpPr txBox="1"/>
          <p:nvPr/>
        </p:nvSpPr>
        <p:spPr>
          <a:xfrm>
            <a:off x="4796792" y="2425782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MIPS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7EC4A2-DD35-4B15-81FA-8766174B0304}"/>
              </a:ext>
            </a:extLst>
          </p:cNvPr>
          <p:cNvCxnSpPr>
            <a:cxnSpLocks/>
          </p:cNvCxnSpPr>
          <p:nvPr/>
        </p:nvCxnSpPr>
        <p:spPr>
          <a:xfrm>
            <a:off x="4666188" y="2400301"/>
            <a:ext cx="0" cy="32177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271837A-6977-4602-BA6E-D6BE5BA005B2}"/>
              </a:ext>
            </a:extLst>
          </p:cNvPr>
          <p:cNvSpPr txBox="1"/>
          <p:nvPr/>
        </p:nvSpPr>
        <p:spPr>
          <a:xfrm>
            <a:off x="1514950" y="3044509"/>
            <a:ext cx="2959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Immediates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(prefixed by $)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1D01DFF-3149-4D36-8D2A-6947AF96E1F1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1325922" y="3342759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5773A19-4EDF-4C2E-8B74-72C2A3612D5B}"/>
              </a:ext>
            </a:extLst>
          </p:cNvPr>
          <p:cNvSpPr txBox="1"/>
          <p:nvPr/>
        </p:nvSpPr>
        <p:spPr>
          <a:xfrm>
            <a:off x="1514950" y="3577612"/>
            <a:ext cx="3171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Memory load (within </a:t>
            </a:r>
            <a:r>
              <a:rPr lang="en-US" dirty="0" err="1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parens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580FB05-2946-490A-838E-63419E87FFDB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1325922" y="3875862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81B92C8-BEB5-49CC-878B-FAE97321FB1E}"/>
              </a:ext>
            </a:extLst>
          </p:cNvPr>
          <p:cNvSpPr txBox="1"/>
          <p:nvPr/>
        </p:nvSpPr>
        <p:spPr>
          <a:xfrm>
            <a:off x="1821179" y="4138767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Memory store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6136D23-4238-4FD5-B30A-0465FA038DE6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1632151" y="4437017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E5C426B-ABB2-4CC0-8EE4-365F5E21B91A}"/>
              </a:ext>
            </a:extLst>
          </p:cNvPr>
          <p:cNvSpPr txBox="1"/>
          <p:nvPr/>
        </p:nvSpPr>
        <p:spPr>
          <a:xfrm>
            <a:off x="1537587" y="5312221"/>
            <a:ext cx="3180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Displacement (can be -4, </a:t>
            </a:r>
            <a:r>
              <a:rPr lang="en-US" dirty="0" err="1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etc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BC7C8DF-BBC7-4854-903B-344893FD4F26}"/>
              </a:ext>
            </a:extLst>
          </p:cNvPr>
          <p:cNvCxnSpPr>
            <a:cxnSpLocks/>
          </p:cNvCxnSpPr>
          <p:nvPr/>
        </p:nvCxnSpPr>
        <p:spPr>
          <a:xfrm rot="2472984" flipH="1">
            <a:off x="1348559" y="5348641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781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B47083E-C2E5-4557-8F10-823AAE5D2998}"/>
              </a:ext>
            </a:extLst>
          </p:cNvPr>
          <p:cNvCxnSpPr>
            <a:cxnSpLocks/>
          </p:cNvCxnSpPr>
          <p:nvPr/>
        </p:nvCxnSpPr>
        <p:spPr>
          <a:xfrm>
            <a:off x="4666188" y="2440641"/>
            <a:ext cx="0" cy="29420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59B812D-1FB6-4A47-9105-6842AE2D3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Addressing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2ADA5-D104-4B9A-88E6-CA036BFF1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699247"/>
            <a:ext cx="8343900" cy="4448223"/>
          </a:xfrm>
        </p:spPr>
        <p:txBody>
          <a:bodyPr/>
          <a:lstStyle/>
          <a:p>
            <a:r>
              <a:rPr lang="en-US" dirty="0"/>
              <a:t>In MIPS, you would carefully craft the set of instructions necessary to interface with an array. (RISC)</a:t>
            </a:r>
          </a:p>
          <a:p>
            <a:r>
              <a:rPr lang="en-US" dirty="0"/>
              <a:t>In x86, you can do a lot with just a single instruction. (CISC)</a:t>
            </a:r>
          </a:p>
          <a:p>
            <a:pPr lvl="1"/>
            <a:r>
              <a:rPr lang="en-US" dirty="0">
                <a:latin typeface="Inconsolata" panose="020B0609030003000000" pitchFamily="49" charset="0"/>
              </a:rPr>
              <a:t>(</a:t>
            </a:r>
            <a:r>
              <a:rPr lang="en-US" dirty="0" err="1">
                <a:latin typeface="Inconsolata" panose="020B0609030003000000" pitchFamily="49" charset="0"/>
              </a:rPr>
              <a:t>Rb</a:t>
            </a:r>
            <a:r>
              <a:rPr lang="en-US" dirty="0">
                <a:latin typeface="Inconsolata" panose="020B0609030003000000" pitchFamily="49" charset="0"/>
              </a:rPr>
              <a:t>, Ri, S)</a:t>
            </a:r>
            <a:r>
              <a:rPr lang="en-US" dirty="0"/>
              <a:t>: Base + (Index </a:t>
            </a:r>
            <a:r>
              <a:rPr lang="en-US" dirty="0">
                <a:latin typeface="Inconsolata" panose="020B0609030003000000" pitchFamily="49" charset="0"/>
              </a:rPr>
              <a:t>*</a:t>
            </a:r>
            <a:r>
              <a:rPr lang="en-US" dirty="0"/>
              <a:t> Scalar) where Scalar must be 1, 2, 4 or 8</a:t>
            </a:r>
          </a:p>
          <a:p>
            <a:pPr lvl="2"/>
            <a:r>
              <a:rPr lang="en-US" dirty="0"/>
              <a:t>The fields are all optional; i.e., </a:t>
            </a:r>
            <a:r>
              <a:rPr lang="en-US" dirty="0">
                <a:latin typeface="Inconsolata" panose="020B0609030003000000" pitchFamily="49" charset="0"/>
              </a:rPr>
              <a:t>(,Ri, S)</a:t>
            </a:r>
            <a:r>
              <a:rPr lang="en-US" dirty="0"/>
              <a:t> does just Index </a:t>
            </a:r>
            <a:r>
              <a:rPr lang="en-US" dirty="0">
                <a:latin typeface="Inconsolata" panose="020B0609030003000000" pitchFamily="49" charset="0"/>
              </a:rPr>
              <a:t>*</a:t>
            </a:r>
            <a:r>
              <a:rPr lang="en-US" dirty="0"/>
              <a:t> Scalar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0C7892-1CBD-4958-A91F-FA60BD921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7936E-56B6-4547-9DAF-2A63F13B6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18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91CDF7-C0B0-4BD6-BB67-0B0342D20D68}"/>
              </a:ext>
            </a:extLst>
          </p:cNvPr>
          <p:cNvCxnSpPr>
            <a:cxnSpLocks/>
          </p:cNvCxnSpPr>
          <p:nvPr/>
        </p:nvCxnSpPr>
        <p:spPr>
          <a:xfrm>
            <a:off x="4686358" y="2440641"/>
            <a:ext cx="0" cy="29420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C5B30F7-07E9-46D1-98EF-C603C2922074}"/>
              </a:ext>
            </a:extLst>
          </p:cNvPr>
          <p:cNvSpPr txBox="1">
            <a:spLocks/>
          </p:cNvSpPr>
          <p:nvPr/>
        </p:nvSpPr>
        <p:spPr>
          <a:xfrm>
            <a:off x="402772" y="2754620"/>
            <a:ext cx="4129592" cy="277019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.data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 err="1">
                <a:latin typeface="Inconsolata" panose="020B0609030003000000" pitchFamily="49" charset="0"/>
              </a:rPr>
              <a:t>arr</a:t>
            </a:r>
            <a:r>
              <a:rPr lang="en-US" dirty="0">
                <a:latin typeface="Inconsolata" panose="020B0609030003000000" pitchFamily="49" charset="0"/>
              </a:rPr>
              <a:t>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.int</a:t>
            </a:r>
            <a:r>
              <a:rPr lang="en-US" dirty="0">
                <a:latin typeface="Inconsolata" panose="020B0609030003000000" pitchFamily="49" charset="0"/>
              </a:rPr>
              <a:t> 1, -2, 6, -4, 11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.text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.global </a:t>
            </a:r>
            <a:r>
              <a:rPr lang="en-US" dirty="0">
                <a:latin typeface="Inconsolata" panose="020B0609030003000000" pitchFamily="49" charset="0"/>
              </a:rPr>
              <a:t>_start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_start: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lea</a:t>
            </a:r>
            <a:r>
              <a:rPr lang="en-US" dirty="0">
                <a:latin typeface="Inconsolata" panose="020B0609030003000000" pitchFamily="49" charset="0"/>
              </a:rPr>
              <a:t>     (</a:t>
            </a:r>
            <a:r>
              <a:rPr lang="en-US" dirty="0" err="1">
                <a:latin typeface="Inconsolata" panose="020B0609030003000000" pitchFamily="49" charset="0"/>
              </a:rPr>
              <a:t>arr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addr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to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arr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$2,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latin typeface="Inconsolata" panose="020B0609030003000000" pitchFamily="49" charset="0"/>
              </a:rPr>
              <a:t>, 4),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arr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[2]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lea</a:t>
            </a:r>
            <a:r>
              <a:rPr lang="en-US" dirty="0">
                <a:latin typeface="Inconsolata" panose="020B0609030003000000" pitchFamily="49" charset="0"/>
              </a:rPr>
              <a:t>     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latin typeface="Inconsolata" panose="020B0609030003000000" pitchFamily="49" charset="0"/>
              </a:rPr>
              <a:t>, 4),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&amp;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arr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[2]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8D1B1AC-BC47-42C0-8CA5-591841EA69BF}"/>
              </a:ext>
            </a:extLst>
          </p:cNvPr>
          <p:cNvSpPr txBox="1">
            <a:spLocks/>
          </p:cNvSpPr>
          <p:nvPr/>
        </p:nvSpPr>
        <p:spPr>
          <a:xfrm>
            <a:off x="4850584" y="2754620"/>
            <a:ext cx="3890644" cy="279620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.data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 err="1">
                <a:latin typeface="Inconsolata" panose="020B0609030003000000" pitchFamily="49" charset="0"/>
              </a:rPr>
              <a:t>arr</a:t>
            </a:r>
            <a:r>
              <a:rPr lang="en-US" dirty="0">
                <a:latin typeface="Inconsolata" panose="020B0609030003000000" pitchFamily="49" charset="0"/>
              </a:rPr>
              <a:t>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.word</a:t>
            </a:r>
            <a:r>
              <a:rPr lang="en-US" dirty="0">
                <a:latin typeface="Inconsolata" panose="020B0609030003000000" pitchFamily="49" charset="0"/>
              </a:rPr>
              <a:t> 1, -2, 6, -4, 11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.text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globl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main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fr-FR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dirty="0">
                <a:latin typeface="Inconsolata" panose="020B0609030003000000" pitchFamily="49" charset="0"/>
              </a:rPr>
              <a:t>main: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dirty="0">
                <a:latin typeface="Inconsolata" panose="020B0609030003000000" pitchFamily="49" charset="0"/>
              </a:rPr>
              <a:t> 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la</a:t>
            </a:r>
            <a:r>
              <a:rPr lang="fr-FR" dirty="0">
                <a:latin typeface="Inconsolata" panose="020B0609030003000000" pitchFamily="49" charset="0"/>
              </a:rPr>
              <a:t>  </a:t>
            </a:r>
            <a:r>
              <a:rPr lang="fr-FR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fr-FR" dirty="0">
                <a:latin typeface="Inconsolata" panose="020B0609030003000000" pitchFamily="49" charset="0"/>
              </a:rPr>
              <a:t>, </a:t>
            </a:r>
            <a:r>
              <a:rPr lang="fr-FR" dirty="0" err="1">
                <a:latin typeface="Inconsolata" panose="020B0609030003000000" pitchFamily="49" charset="0"/>
              </a:rPr>
              <a:t>arr</a:t>
            </a:r>
            <a:r>
              <a:rPr lang="fr-FR" dirty="0">
                <a:latin typeface="Inconsolata" panose="020B0609030003000000" pitchFamily="49" charset="0"/>
              </a:rPr>
              <a:t>     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= </a:t>
            </a:r>
            <a:r>
              <a:rPr lang="fr-FR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address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to </a:t>
            </a:r>
            <a:r>
              <a:rPr lang="fr-FR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arr</a:t>
            </a:r>
            <a:endParaRPr lang="fr-FR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dirty="0">
                <a:latin typeface="Inconsolata" panose="020B0609030003000000" pitchFamily="49" charset="0"/>
              </a:rPr>
              <a:t> 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li</a:t>
            </a:r>
            <a:r>
              <a:rPr lang="fr-FR" dirty="0">
                <a:latin typeface="Inconsolata" panose="020B0609030003000000" pitchFamily="49" charset="0"/>
              </a:rPr>
              <a:t>  </a:t>
            </a:r>
            <a:r>
              <a:rPr lang="fr-FR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fr-FR" dirty="0">
                <a:latin typeface="Inconsolata" panose="020B0609030003000000" pitchFamily="49" charset="0"/>
              </a:rPr>
              <a:t>, 2      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# t1 = 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dirty="0">
                <a:latin typeface="Inconsolata" panose="020B0609030003000000" pitchFamily="49" charset="0"/>
              </a:rPr>
              <a:t>  </a:t>
            </a:r>
            <a:r>
              <a:rPr lang="fr-FR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mul</a:t>
            </a:r>
            <a:r>
              <a:rPr lang="fr-FR" dirty="0">
                <a:latin typeface="Inconsolata" panose="020B0609030003000000" pitchFamily="49" charset="0"/>
              </a:rPr>
              <a:t> </a:t>
            </a:r>
            <a:r>
              <a:rPr lang="fr-FR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fr-FR" dirty="0">
                <a:latin typeface="Inconsolata" panose="020B0609030003000000" pitchFamily="49" charset="0"/>
              </a:rPr>
              <a:t>, </a:t>
            </a:r>
            <a:r>
              <a:rPr lang="fr-FR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fr-FR" dirty="0">
                <a:latin typeface="Inconsolata" panose="020B0609030003000000" pitchFamily="49" charset="0"/>
              </a:rPr>
              <a:t>, 4  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# t1 = t1 * 4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dirty="0">
                <a:latin typeface="Inconsolata" panose="020B0609030003000000" pitchFamily="49" charset="0"/>
              </a:rPr>
              <a:t>  </a:t>
            </a:r>
            <a:r>
              <a:rPr lang="fr-FR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add</a:t>
            </a:r>
            <a:r>
              <a:rPr lang="fr-FR" dirty="0">
                <a:latin typeface="Inconsolata" panose="020B0609030003000000" pitchFamily="49" charset="0"/>
              </a:rPr>
              <a:t> </a:t>
            </a:r>
            <a:r>
              <a:rPr lang="fr-FR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fr-FR" dirty="0">
                <a:latin typeface="Inconsolata" panose="020B0609030003000000" pitchFamily="49" charset="0"/>
              </a:rPr>
              <a:t>, </a:t>
            </a:r>
            <a:r>
              <a:rPr lang="fr-FR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fr-FR" dirty="0">
                <a:latin typeface="Inconsolata" panose="020B0609030003000000" pitchFamily="49" charset="0"/>
              </a:rPr>
              <a:t>, </a:t>
            </a:r>
            <a:r>
              <a:rPr lang="fr-FR" dirty="0">
                <a:solidFill>
                  <a:srgbClr val="7030A0"/>
                </a:solidFill>
                <a:latin typeface="Inconsolata" panose="020B0609030003000000" pitchFamily="49" charset="0"/>
              </a:rPr>
              <a:t>t1 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# t0 = t0 + t1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dirty="0">
                <a:latin typeface="Inconsolata" panose="020B0609030003000000" pitchFamily="49" charset="0"/>
              </a:rPr>
              <a:t>  </a:t>
            </a:r>
            <a:r>
              <a:rPr lang="fr-FR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lw</a:t>
            </a:r>
            <a:r>
              <a:rPr lang="fr-FR" dirty="0">
                <a:latin typeface="Inconsolata" panose="020B0609030003000000" pitchFamily="49" charset="0"/>
              </a:rPr>
              <a:t>  </a:t>
            </a:r>
            <a:r>
              <a:rPr lang="fr-FR" dirty="0">
                <a:solidFill>
                  <a:srgbClr val="7030A0"/>
                </a:solidFill>
                <a:latin typeface="Inconsolata" panose="020B0609030003000000" pitchFamily="49" charset="0"/>
              </a:rPr>
              <a:t>s0</a:t>
            </a:r>
            <a:r>
              <a:rPr lang="fr-FR" dirty="0">
                <a:latin typeface="Inconsolata" panose="020B0609030003000000" pitchFamily="49" charset="0"/>
              </a:rPr>
              <a:t>, 0(</a:t>
            </a:r>
            <a:r>
              <a:rPr lang="fr-FR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fr-FR" dirty="0">
                <a:latin typeface="Inconsolata" panose="020B0609030003000000" pitchFamily="49" charset="0"/>
              </a:rPr>
              <a:t>)   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s0 = </a:t>
            </a:r>
            <a:r>
              <a:rPr lang="fr-FR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arr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[2]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                # ( t0 = &amp;</a:t>
            </a:r>
            <a:r>
              <a:rPr lang="fr-FR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arr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[2] )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FC7060-0708-443C-9B70-B3E39F716C0C}"/>
              </a:ext>
            </a:extLst>
          </p:cNvPr>
          <p:cNvSpPr txBox="1"/>
          <p:nvPr/>
        </p:nvSpPr>
        <p:spPr>
          <a:xfrm>
            <a:off x="411480" y="2358546"/>
            <a:ext cx="4090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5B0838-8C73-4DDB-AEE8-457C7478A816}"/>
              </a:ext>
            </a:extLst>
          </p:cNvPr>
          <p:cNvSpPr txBox="1"/>
          <p:nvPr/>
        </p:nvSpPr>
        <p:spPr>
          <a:xfrm>
            <a:off x="4850584" y="2358546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MIPS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364181-BFF9-440C-9207-619A40DFB98D}"/>
              </a:ext>
            </a:extLst>
          </p:cNvPr>
          <p:cNvSpPr txBox="1"/>
          <p:nvPr/>
        </p:nvSpPr>
        <p:spPr>
          <a:xfrm>
            <a:off x="1276573" y="3986837"/>
            <a:ext cx="2776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“Load Effective Address”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E172115-F6FC-4753-9EFB-727D12FAAB47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1087545" y="4285087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F6B0B86-75B5-4C6E-92CD-7197A0BA9077}"/>
              </a:ext>
            </a:extLst>
          </p:cNvPr>
          <p:cNvSpPr txBox="1"/>
          <p:nvPr/>
        </p:nvSpPr>
        <p:spPr>
          <a:xfrm>
            <a:off x="1940288" y="5365389"/>
            <a:ext cx="5360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LEA simply computes address (no memory access)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5370AC1-8188-4561-B3EB-9185AEAAB801}"/>
              </a:ext>
            </a:extLst>
          </p:cNvPr>
          <p:cNvCxnSpPr>
            <a:cxnSpLocks/>
          </p:cNvCxnSpPr>
          <p:nvPr/>
        </p:nvCxnSpPr>
        <p:spPr>
          <a:xfrm rot="2472984" flipH="1">
            <a:off x="1804071" y="5433564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6817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812D-1FB6-4A47-9105-6842AE2D3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Addressing: CISC Strikes Again!!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2ADA5-D104-4B9A-88E6-CA036BFF1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699247"/>
            <a:ext cx="8343900" cy="4448223"/>
          </a:xfrm>
        </p:spPr>
        <p:txBody>
          <a:bodyPr/>
          <a:lstStyle/>
          <a:p>
            <a:r>
              <a:rPr lang="en-US" dirty="0"/>
              <a:t>When we say you can do a lot with just a single instruction, we mean it!</a:t>
            </a:r>
          </a:p>
          <a:p>
            <a:pPr lvl="1"/>
            <a:r>
              <a:rPr lang="en-US" dirty="0">
                <a:latin typeface="Inconsolata" panose="020B0609030003000000" pitchFamily="49" charset="0"/>
              </a:rPr>
              <a:t>(</a:t>
            </a:r>
            <a:r>
              <a:rPr lang="en-US" dirty="0" err="1">
                <a:latin typeface="Inconsolata" panose="020B0609030003000000" pitchFamily="49" charset="0"/>
              </a:rPr>
              <a:t>Rb</a:t>
            </a:r>
            <a:r>
              <a:rPr lang="en-US" dirty="0">
                <a:latin typeface="Inconsolata" panose="020B0609030003000000" pitchFamily="49" charset="0"/>
              </a:rPr>
              <a:t>, Ri, S)</a:t>
            </a:r>
            <a:r>
              <a:rPr lang="en-US" dirty="0"/>
              <a:t>: Base + (Index </a:t>
            </a:r>
            <a:r>
              <a:rPr lang="en-US" dirty="0">
                <a:latin typeface="Inconsolata" panose="020B0609030003000000" pitchFamily="49" charset="0"/>
              </a:rPr>
              <a:t>*</a:t>
            </a:r>
            <a:r>
              <a:rPr lang="en-US" dirty="0"/>
              <a:t> Scalar) where Scalar must be 1, 2, 4 or 8</a:t>
            </a:r>
          </a:p>
          <a:p>
            <a:pPr lvl="1"/>
            <a:r>
              <a:rPr lang="en-US" dirty="0"/>
              <a:t>What does the following do?</a:t>
            </a:r>
          </a:p>
          <a:p>
            <a:pPr lvl="2"/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 =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latin typeface="Inconsolata" panose="020B0609030003000000" pitchFamily="49" charset="0"/>
              </a:rPr>
              <a:t> +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* 8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0C7892-1CBD-4958-A91F-FA60BD921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7936E-56B6-4547-9DAF-2A63F13B6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C5B30F7-07E9-46D1-98EF-C603C2922074}"/>
              </a:ext>
            </a:extLst>
          </p:cNvPr>
          <p:cNvSpPr txBox="1">
            <a:spLocks/>
          </p:cNvSpPr>
          <p:nvPr/>
        </p:nvSpPr>
        <p:spPr>
          <a:xfrm>
            <a:off x="402771" y="2754620"/>
            <a:ext cx="6865363" cy="27701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     </a:t>
            </a:r>
            <a:r>
              <a:rPr lang="en-US" dirty="0">
                <a:latin typeface="Inconsolata" panose="020B0609030003000000" pitchFamily="49" charset="0"/>
              </a:rPr>
              <a:t>$7,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7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lea</a:t>
            </a:r>
            <a:r>
              <a:rPr lang="en-US" dirty="0">
                <a:latin typeface="Inconsolata" panose="020B0609030003000000" pitchFamily="49" charset="0"/>
              </a:rPr>
              <a:t>     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latin typeface="Inconsolata" panose="020B0609030003000000" pitchFamily="49" charset="0"/>
              </a:rPr>
              <a:t>, 8),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???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FC7060-0708-443C-9B70-B3E39F716C0C}"/>
              </a:ext>
            </a:extLst>
          </p:cNvPr>
          <p:cNvSpPr txBox="1"/>
          <p:nvPr/>
        </p:nvSpPr>
        <p:spPr>
          <a:xfrm>
            <a:off x="411480" y="2358546"/>
            <a:ext cx="4090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364181-BFF9-440C-9207-619A40DFB98D}"/>
              </a:ext>
            </a:extLst>
          </p:cNvPr>
          <p:cNvSpPr txBox="1"/>
          <p:nvPr/>
        </p:nvSpPr>
        <p:spPr>
          <a:xfrm>
            <a:off x="1040507" y="3272409"/>
            <a:ext cx="3153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“Load Effective Address” ???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E172115-F6FC-4753-9EFB-727D12FAAB47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837328" y="3570659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F6B0B86-75B5-4C6E-92CD-7197A0BA9077}"/>
              </a:ext>
            </a:extLst>
          </p:cNvPr>
          <p:cNvSpPr txBox="1"/>
          <p:nvPr/>
        </p:nvSpPr>
        <p:spPr>
          <a:xfrm>
            <a:off x="1474838" y="4804880"/>
            <a:ext cx="6194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LEA simply computes address… it’s just very specific math.</a:t>
            </a:r>
          </a:p>
        </p:txBody>
      </p:sp>
    </p:spTree>
    <p:extLst>
      <p:ext uri="{BB962C8B-B14F-4D97-AF65-F5344CB8AC3E}">
        <p14:creationId xmlns:p14="http://schemas.microsoft.com/office/powerpoint/2010/main" val="274303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1B8F34B-9879-4ED6-8262-C374882F6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Refresher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E5C3491-9EDE-4827-9E04-6B7AAED5A1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forgotten… is art.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E04F6-DD25-46AC-9E6D-FDF1D8DDC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B9094-285F-4E64-A4C1-AE1C5A8D6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335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C94B1A-9A84-4B87-9263-2521DD8779F9}"/>
              </a:ext>
            </a:extLst>
          </p:cNvPr>
          <p:cNvCxnSpPr>
            <a:cxnSpLocks/>
          </p:cNvCxnSpPr>
          <p:nvPr/>
        </p:nvCxnSpPr>
        <p:spPr>
          <a:xfrm>
            <a:off x="4686358" y="2333065"/>
            <a:ext cx="0" cy="32177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4B7B900-1C60-45DE-B8AA-B7C5FA360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 Instruction Qualifiers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897A7-6C9D-45C6-97B6-57E49D633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753036"/>
            <a:ext cx="8343900" cy="2032526"/>
          </a:xfrm>
        </p:spPr>
        <p:txBody>
          <a:bodyPr/>
          <a:lstStyle/>
          <a:p>
            <a:r>
              <a:rPr lang="en-US" dirty="0"/>
              <a:t>In MIPS, you sometimes had instructions varying on </a:t>
            </a:r>
            <a:r>
              <a:rPr lang="en-US" dirty="0" err="1"/>
              <a:t>bitsize</a:t>
            </a:r>
            <a:r>
              <a:rPr lang="en-US" dirty="0"/>
              <a:t>.</a:t>
            </a:r>
          </a:p>
          <a:p>
            <a:r>
              <a:rPr lang="en-US" dirty="0"/>
              <a:t>In x86 (CISC) you can operate on any part of a register.</a:t>
            </a:r>
          </a:p>
          <a:p>
            <a:pPr lvl="1"/>
            <a:r>
              <a:rPr lang="en-US" dirty="0"/>
              <a:t>64-bits, 32-bits, 16-bits… even 8-bit sections sometimes.</a:t>
            </a:r>
          </a:p>
          <a:p>
            <a:r>
              <a:rPr lang="en-US" dirty="0"/>
              <a:t>The assembler can assume usually, but explicit names also work: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C03EF-20A1-4A0C-A438-4EE0B850D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63A80-A919-4A26-9BE2-22F94C31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F97191-D4F5-431F-80C6-2311421C01C8}"/>
              </a:ext>
            </a:extLst>
          </p:cNvPr>
          <p:cNvSpPr txBox="1">
            <a:spLocks/>
          </p:cNvSpPr>
          <p:nvPr/>
        </p:nvSpPr>
        <p:spPr>
          <a:xfrm>
            <a:off x="402772" y="2754620"/>
            <a:ext cx="4129592" cy="288471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mov</a:t>
            </a:r>
            <a:r>
              <a:rPr lang="en-US" dirty="0">
                <a:latin typeface="Inconsolata" panose="020B0609030003000000" pitchFamily="49" charset="0"/>
              </a:rPr>
              <a:t>  (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*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movq</a:t>
            </a:r>
            <a:r>
              <a:rPr lang="en-US" dirty="0">
                <a:latin typeface="Inconsolata" panose="020B0609030003000000" pitchFamily="49" charset="0"/>
              </a:rPr>
              <a:t> $0xfe, (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)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*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0x100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dirty="0">
                <a:latin typeface="Inconsolata" panose="020B0609030003000000" pitchFamily="49" charset="0"/>
              </a:rPr>
              <a:t> $0xfe, (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)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*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0x100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movw</a:t>
            </a:r>
            <a:r>
              <a:rPr lang="en-US" dirty="0">
                <a:latin typeface="Inconsolata" panose="020B0609030003000000" pitchFamily="49" charset="0"/>
              </a:rPr>
              <a:t> $0xfe, (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)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*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0x100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B5C3AF-535D-45DE-AC4B-88089411CBFA}"/>
              </a:ext>
            </a:extLst>
          </p:cNvPr>
          <p:cNvSpPr txBox="1">
            <a:spLocks/>
          </p:cNvSpPr>
          <p:nvPr/>
        </p:nvSpPr>
        <p:spPr>
          <a:xfrm>
            <a:off x="4653375" y="2754620"/>
            <a:ext cx="4087853" cy="288471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la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r>
              <a:rPr lang="en-US" dirty="0"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lq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, 0(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)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t1 = *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la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li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, 0x100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sq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, 0(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)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*(long int*)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0x100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la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li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, 0x100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sw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, 0(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)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*(int*)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0x100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la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 err="1">
                <a:latin typeface="Inconsolata" panose="020B0609030003000000" pitchFamily="49" charset="0"/>
              </a:rPr>
              <a:t>ptr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li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, 0x100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sh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t1</a:t>
            </a:r>
            <a:r>
              <a:rPr lang="en-US" dirty="0">
                <a:latin typeface="Inconsolata" panose="020B0609030003000000" pitchFamily="49" charset="0"/>
              </a:rPr>
              <a:t>, 0(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)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*(short*)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ptr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= 0x100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8F81D7-9443-431E-9992-D02AD959D175}"/>
              </a:ext>
            </a:extLst>
          </p:cNvPr>
          <p:cNvSpPr txBox="1"/>
          <p:nvPr/>
        </p:nvSpPr>
        <p:spPr>
          <a:xfrm>
            <a:off x="557526" y="2358546"/>
            <a:ext cx="3920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89B764-41EE-4772-91A9-1217FF82A043}"/>
              </a:ext>
            </a:extLst>
          </p:cNvPr>
          <p:cNvSpPr txBox="1"/>
          <p:nvPr/>
        </p:nvSpPr>
        <p:spPr>
          <a:xfrm>
            <a:off x="4823687" y="2358546"/>
            <a:ext cx="307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MIPS64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7EC4A2-DD35-4B15-81FA-8766174B0304}"/>
              </a:ext>
            </a:extLst>
          </p:cNvPr>
          <p:cNvCxnSpPr>
            <a:cxnSpLocks/>
          </p:cNvCxnSpPr>
          <p:nvPr/>
        </p:nvCxnSpPr>
        <p:spPr>
          <a:xfrm>
            <a:off x="4666188" y="2333065"/>
            <a:ext cx="0" cy="32177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FDBF293-03E8-4784-BEBA-0AADE15B7A5C}"/>
              </a:ext>
            </a:extLst>
          </p:cNvPr>
          <p:cNvSpPr txBox="1"/>
          <p:nvPr/>
        </p:nvSpPr>
        <p:spPr>
          <a:xfrm>
            <a:off x="811664" y="4814042"/>
            <a:ext cx="3860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Ugh. In x86 a “word” </a:t>
            </a:r>
            <a:r>
              <a:rPr lang="en-US" u="sng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here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is 16-bits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10AB1CF-247F-414D-A1C3-36BD5933F57F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1114440" y="5192763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6AB93CC-8897-4AED-9984-F80045D1FE0D}"/>
              </a:ext>
            </a:extLst>
          </p:cNvPr>
          <p:cNvSpPr txBox="1"/>
          <p:nvPr/>
        </p:nvSpPr>
        <p:spPr>
          <a:xfrm>
            <a:off x="1241268" y="4105601"/>
            <a:ext cx="3459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“long word” which is 32-bits. 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  <a:sym typeface="Wingdings" panose="05000000000000000000" pitchFamily="2" charset="2"/>
              </a:rPr>
              <a:t></a:t>
            </a:r>
            <a:endParaRPr lang="en-US" dirty="0">
              <a:solidFill>
                <a:srgbClr val="7030A0"/>
              </a:solidFill>
              <a:latin typeface="Lato Black" panose="020B0604020202020204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9DB90D-A0CD-4334-915D-3153B908F5DB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1114440" y="4485486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225D86B-58AB-4F71-A4F2-23BD23CFEBD7}"/>
              </a:ext>
            </a:extLst>
          </p:cNvPr>
          <p:cNvSpPr txBox="1"/>
          <p:nvPr/>
        </p:nvSpPr>
        <p:spPr>
          <a:xfrm>
            <a:off x="1241268" y="3400592"/>
            <a:ext cx="3281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“quad word” which is 64-bits.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9CF941-EB11-4E66-82F4-FA5448C04364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1114440" y="3780477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FA1103D-4F67-4211-8DDA-541E57A069C1}"/>
              </a:ext>
            </a:extLst>
          </p:cNvPr>
          <p:cNvSpPr txBox="1"/>
          <p:nvPr/>
        </p:nvSpPr>
        <p:spPr>
          <a:xfrm>
            <a:off x="1241268" y="2659719"/>
            <a:ext cx="325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The assembler “figures it out”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6F94000-A356-4467-841A-CDEC78908C37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1114440" y="3039604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96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  <p:bldP spid="25" grpId="0"/>
      <p:bldP spid="2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0DC27-2487-42DC-AF17-A22D15483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World! (x86 vs. MIPS)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1EC10-3591-4DC2-A54C-B92B1BB59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825" y="1102655"/>
            <a:ext cx="4108722" cy="4518212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Assumes Linux system calls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.data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 err="1">
                <a:latin typeface="Inconsolata" panose="020B0609030003000000" pitchFamily="49" charset="0"/>
              </a:rPr>
              <a:t>db</a:t>
            </a:r>
            <a:r>
              <a:rPr lang="en-US" dirty="0">
                <a:latin typeface="Inconsolata" panose="020B0609030003000000" pitchFamily="49" charset="0"/>
              </a:rPr>
              <a:t>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asciz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"Hello, world!\n"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.text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.global</a:t>
            </a:r>
            <a:r>
              <a:rPr lang="en-US" dirty="0">
                <a:latin typeface="Inconsolata" panose="020B0609030003000000" pitchFamily="49" charset="0"/>
              </a:rPr>
              <a:t> _start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_start: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# write(1,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db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, 14)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$1,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system call 1 is write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$1,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file handle 1 is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stdout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lea</a:t>
            </a:r>
            <a:r>
              <a:rPr lang="en-US" dirty="0">
                <a:latin typeface="Inconsolata" panose="020B0609030003000000" pitchFamily="49" charset="0"/>
              </a:rPr>
              <a:t>     (</a:t>
            </a:r>
            <a:r>
              <a:rPr lang="en-US" dirty="0" err="1">
                <a:latin typeface="Inconsolata" panose="020B0609030003000000" pitchFamily="49" charset="0"/>
              </a:rPr>
              <a:t>db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address of string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$14,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number of bytes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latin typeface="Inconsolata" panose="020B0609030003000000" pitchFamily="49" charset="0"/>
              </a:rPr>
              <a:t>       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invoke OS to print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# exit(0)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$60,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system call 60 is exit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xor</a:t>
            </a:r>
            <a:r>
              <a:rPr lang="en-US" dirty="0">
                <a:latin typeface="Inconsolata" panose="020B0609030003000000" pitchFamily="49" charset="0"/>
              </a:rPr>
              <a:t>   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we want return code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        # invoke OS to exit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E77A05-B7F7-4315-A3C1-9202ADC5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410159-CE61-4B96-80F1-00DF7755B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1536952-4402-4E25-8780-6C5EA7E10D55}"/>
              </a:ext>
            </a:extLst>
          </p:cNvPr>
          <p:cNvSpPr txBox="1">
            <a:spLocks/>
          </p:cNvSpPr>
          <p:nvPr/>
        </p:nvSpPr>
        <p:spPr>
          <a:xfrm>
            <a:off x="4572000" y="1102655"/>
            <a:ext cx="3974251" cy="45182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Run with MARS 4.5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.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data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Hello:  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asciiz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"Hello, world!\n"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.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text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globl</a:t>
            </a:r>
            <a:r>
              <a:rPr lang="en-US" dirty="0">
                <a:latin typeface="Inconsolata" panose="020B0609030003000000" pitchFamily="49" charset="0"/>
              </a:rPr>
              <a:t> main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main: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li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v0</a:t>
            </a:r>
            <a:r>
              <a:rPr lang="en-US" dirty="0">
                <a:latin typeface="Inconsolata" panose="020B0609030003000000" pitchFamily="49" charset="0"/>
              </a:rPr>
              <a:t>, 4 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print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syscall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la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a0</a:t>
            </a:r>
            <a:r>
              <a:rPr lang="en-US" dirty="0">
                <a:latin typeface="Inconsolata" panose="020B0609030003000000" pitchFamily="49" charset="0"/>
              </a:rPr>
              <a:t>, Hello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a0 = address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li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v0</a:t>
            </a:r>
            <a:r>
              <a:rPr lang="en-US" dirty="0">
                <a:latin typeface="Inconsolata" panose="020B0609030003000000" pitchFamily="49" charset="0"/>
              </a:rPr>
              <a:t>, 17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exit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syscall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move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a0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zero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a0 =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0150F7-C267-4C04-8822-DA069BE2301F}"/>
              </a:ext>
            </a:extLst>
          </p:cNvPr>
          <p:cNvCxnSpPr>
            <a:cxnSpLocks/>
          </p:cNvCxnSpPr>
          <p:nvPr/>
        </p:nvCxnSpPr>
        <p:spPr>
          <a:xfrm>
            <a:off x="4397127" y="707842"/>
            <a:ext cx="0" cy="48373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384AB2-BE1E-4288-8B9A-A4A179CFD65D}"/>
              </a:ext>
            </a:extLst>
          </p:cNvPr>
          <p:cNvSpPr txBox="1"/>
          <p:nvPr/>
        </p:nvSpPr>
        <p:spPr>
          <a:xfrm>
            <a:off x="133825" y="733323"/>
            <a:ext cx="3180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698074-87C1-4A5C-B03D-047C14C31E63}"/>
              </a:ext>
            </a:extLst>
          </p:cNvPr>
          <p:cNvSpPr txBox="1"/>
          <p:nvPr/>
        </p:nvSpPr>
        <p:spPr>
          <a:xfrm>
            <a:off x="4561353" y="733323"/>
            <a:ext cx="155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MIPS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(MARS)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FAE7234-A43D-409F-BF61-E560B8EDB3C0}"/>
              </a:ext>
            </a:extLst>
          </p:cNvPr>
          <p:cNvCxnSpPr>
            <a:cxnSpLocks/>
          </p:cNvCxnSpPr>
          <p:nvPr/>
        </p:nvCxnSpPr>
        <p:spPr>
          <a:xfrm>
            <a:off x="4376957" y="707842"/>
            <a:ext cx="0" cy="48373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95668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7EC4A2-DD35-4B15-81FA-8766174B0304}"/>
              </a:ext>
            </a:extLst>
          </p:cNvPr>
          <p:cNvCxnSpPr>
            <a:cxnSpLocks/>
          </p:cNvCxnSpPr>
          <p:nvPr/>
        </p:nvCxnSpPr>
        <p:spPr>
          <a:xfrm>
            <a:off x="4666188" y="1320567"/>
            <a:ext cx="0" cy="423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C94B1A-9A84-4B87-9263-2521DD8779F9}"/>
              </a:ext>
            </a:extLst>
          </p:cNvPr>
          <p:cNvCxnSpPr>
            <a:cxnSpLocks/>
          </p:cNvCxnSpPr>
          <p:nvPr/>
        </p:nvCxnSpPr>
        <p:spPr>
          <a:xfrm>
            <a:off x="4686358" y="1320567"/>
            <a:ext cx="0" cy="423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4B7B900-1C60-45DE-B8AA-B7C5FA360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Doing some x86 </a:t>
            </a:r>
            <a:r>
              <a:rPr lang="en-US" dirty="0" err="1"/>
              <a:t>maths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897A7-6C9D-45C6-97B6-57E49D633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753036"/>
            <a:ext cx="8472989" cy="567531"/>
          </a:xfrm>
        </p:spPr>
        <p:txBody>
          <a:bodyPr/>
          <a:lstStyle/>
          <a:p>
            <a:r>
              <a:rPr lang="en-US" dirty="0"/>
              <a:t>x86 and MIPS have, essentially, the same mathematical instructions.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C03EF-20A1-4A0C-A438-4EE0B850D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63A80-A919-4A26-9BE2-22F94C31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F97191-D4F5-431F-80C6-2311421C01C8}"/>
              </a:ext>
            </a:extLst>
          </p:cNvPr>
          <p:cNvSpPr txBox="1">
            <a:spLocks/>
          </p:cNvSpPr>
          <p:nvPr/>
        </p:nvSpPr>
        <p:spPr>
          <a:xfrm>
            <a:off x="316006" y="1638660"/>
            <a:ext cx="4216358" cy="400067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add</a:t>
            </a:r>
            <a:r>
              <a:rPr lang="en-US" dirty="0">
                <a:latin typeface="Inconsolata" panose="020B0609030003000000" pitchFamily="49" charset="0"/>
              </a:rPr>
              <a:t>  $5,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+=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add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+=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rbx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sub</a:t>
            </a:r>
            <a:r>
              <a:rPr lang="en-US" dirty="0">
                <a:latin typeface="Inconsolata" panose="020B0609030003000000" pitchFamily="49" charset="0"/>
              </a:rPr>
              <a:t>  $5,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-=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sub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-=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rbx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sar</a:t>
            </a:r>
            <a:r>
              <a:rPr lang="en-US" dirty="0">
                <a:latin typeface="Inconsolata" panose="020B0609030003000000" pitchFamily="49" charset="0"/>
              </a:rPr>
              <a:t>  $5,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&gt;&gt;=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sar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&gt;&gt;=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rbx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shr</a:t>
            </a:r>
            <a:r>
              <a:rPr lang="en-US" dirty="0">
                <a:latin typeface="Inconsolata" panose="020B0609030003000000" pitchFamily="49" charset="0"/>
              </a:rPr>
              <a:t>  $5,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&gt;&gt;=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shr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&gt;&gt;=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rbx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shl</a:t>
            </a:r>
            <a:r>
              <a:rPr lang="en-US" dirty="0">
                <a:latin typeface="Inconsolata" panose="020B0609030003000000" pitchFamily="49" charset="0"/>
              </a:rPr>
              <a:t>  $5,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&lt;&lt;=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shl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&lt;&lt;=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rbx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xor</a:t>
            </a:r>
            <a:r>
              <a:rPr lang="en-US" dirty="0">
                <a:latin typeface="Inconsolata" panose="020B0609030003000000" pitchFamily="49" charset="0"/>
              </a:rPr>
              <a:t>  $5,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^=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xor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^=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rbx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B5C3AF-535D-45DE-AC4B-88089411CBFA}"/>
              </a:ext>
            </a:extLst>
          </p:cNvPr>
          <p:cNvSpPr txBox="1">
            <a:spLocks/>
          </p:cNvSpPr>
          <p:nvPr/>
        </p:nvSpPr>
        <p:spPr>
          <a:xfrm>
            <a:off x="4611638" y="1638660"/>
            <a:ext cx="4323933" cy="400067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addi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5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+=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add 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t1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+= t1</a:t>
            </a:r>
            <a:r>
              <a:rPr lang="en-US" dirty="0">
                <a:latin typeface="Inconsolata" panose="020B0609030003000000" pitchFamily="49" charset="0"/>
              </a:rPr>
              <a:t>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subi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5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t0 -=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sub 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t1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t0 -= t1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sra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5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&gt;&gt;=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sra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t1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&gt;&gt;= t1</a:t>
            </a:r>
            <a:r>
              <a:rPr lang="en-US" dirty="0">
                <a:latin typeface="Inconsolata" panose="020B0609030003000000" pitchFamily="49" charset="0"/>
              </a:rPr>
              <a:t>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srl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5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&gt;&gt;=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srl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t1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&gt;&gt;= t1</a:t>
            </a:r>
            <a:r>
              <a:rPr lang="en-US" dirty="0">
                <a:latin typeface="Inconsolata" panose="020B0609030003000000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sll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5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&lt;&lt;=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sll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t1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&lt;&lt;= t1</a:t>
            </a:r>
            <a:r>
              <a:rPr lang="en-US" dirty="0">
                <a:latin typeface="Inconsolata" panose="020B0609030003000000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xori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5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^=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xor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t0</a:t>
            </a:r>
            <a:r>
              <a:rPr lang="en-US" dirty="0">
                <a:latin typeface="Inconsolata" panose="020B0609030003000000" pitchFamily="49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t1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t0 ^= t1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8F81D7-9443-431E-9992-D02AD959D175}"/>
              </a:ext>
            </a:extLst>
          </p:cNvPr>
          <p:cNvSpPr txBox="1"/>
          <p:nvPr/>
        </p:nvSpPr>
        <p:spPr>
          <a:xfrm>
            <a:off x="557526" y="1269328"/>
            <a:ext cx="3920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89B764-41EE-4772-91A9-1217FF82A043}"/>
              </a:ext>
            </a:extLst>
          </p:cNvPr>
          <p:cNvSpPr txBox="1"/>
          <p:nvPr/>
        </p:nvSpPr>
        <p:spPr>
          <a:xfrm>
            <a:off x="4823687" y="1269328"/>
            <a:ext cx="307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MIPS</a:t>
            </a:r>
          </a:p>
        </p:txBody>
      </p:sp>
    </p:spTree>
    <p:extLst>
      <p:ext uri="{BB962C8B-B14F-4D97-AF65-F5344CB8AC3E}">
        <p14:creationId xmlns:p14="http://schemas.microsoft.com/office/powerpoint/2010/main" val="10281136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7EC4A2-DD35-4B15-81FA-8766174B0304}"/>
              </a:ext>
            </a:extLst>
          </p:cNvPr>
          <p:cNvCxnSpPr>
            <a:cxnSpLocks/>
          </p:cNvCxnSpPr>
          <p:nvPr/>
        </p:nvCxnSpPr>
        <p:spPr>
          <a:xfrm>
            <a:off x="4666188" y="1320567"/>
            <a:ext cx="0" cy="40144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C94B1A-9A84-4B87-9263-2521DD8779F9}"/>
              </a:ext>
            </a:extLst>
          </p:cNvPr>
          <p:cNvCxnSpPr>
            <a:cxnSpLocks/>
          </p:cNvCxnSpPr>
          <p:nvPr/>
        </p:nvCxnSpPr>
        <p:spPr>
          <a:xfrm>
            <a:off x="4686358" y="1320567"/>
            <a:ext cx="0" cy="40144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4B7B900-1C60-45DE-B8AA-B7C5FA360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However, x86 lets you slice and dice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897A7-6C9D-45C6-97B6-57E49D633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753036"/>
            <a:ext cx="8674699" cy="56753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Each math instruction in x86 has variants based on the </a:t>
            </a:r>
            <a:r>
              <a:rPr lang="en-US" dirty="0" err="1"/>
              <a:t>bitsize</a:t>
            </a:r>
            <a:r>
              <a:rPr lang="en-US" dirty="0"/>
              <a:t>.</a:t>
            </a:r>
          </a:p>
          <a:p>
            <a:pPr lvl="1"/>
            <a:r>
              <a:rPr lang="en-US" dirty="0" err="1">
                <a:latin typeface="Inconsolata" panose="020B0609030003000000" pitchFamily="49" charset="0"/>
              </a:rPr>
              <a:t>addq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/>
              <a:t>(64-bit), </a:t>
            </a:r>
            <a:r>
              <a:rPr lang="en-US" dirty="0" err="1">
                <a:latin typeface="Inconsolata" panose="020B0609030003000000" pitchFamily="49" charset="0"/>
              </a:rPr>
              <a:t>addl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/>
              <a:t>(32-bit), </a:t>
            </a:r>
            <a:r>
              <a:rPr lang="en-US" dirty="0" err="1">
                <a:latin typeface="Inconsolata" panose="020B0609030003000000" pitchFamily="49" charset="0"/>
              </a:rPr>
              <a:t>addw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/>
              <a:t>(16-bit), </a:t>
            </a:r>
            <a:r>
              <a:rPr lang="en-US" dirty="0" err="1">
                <a:latin typeface="Inconsolata" panose="020B0609030003000000" pitchFamily="49" charset="0"/>
              </a:rPr>
              <a:t>addb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/>
              <a:t>(8-bit) </a:t>
            </a:r>
            <a:r>
              <a:rPr lang="en-US" u="sng" dirty="0"/>
              <a:t>(rest of field zero extended!!)</a:t>
            </a:r>
            <a:endParaRPr lang="en-US" u="sng" dirty="0">
              <a:latin typeface="Inconsolata" panose="020B0609030003000000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C03EF-20A1-4A0C-A438-4EE0B850D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63A80-A919-4A26-9BE2-22F94C31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F97191-D4F5-431F-80C6-2311421C01C8}"/>
              </a:ext>
            </a:extLst>
          </p:cNvPr>
          <p:cNvSpPr txBox="1">
            <a:spLocks/>
          </p:cNvSpPr>
          <p:nvPr/>
        </p:nvSpPr>
        <p:spPr>
          <a:xfrm>
            <a:off x="316006" y="1638660"/>
            <a:ext cx="4216358" cy="40006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addq</a:t>
            </a:r>
            <a:r>
              <a:rPr lang="en-US" sz="2000" dirty="0">
                <a:latin typeface="Inconsolata" panose="020B0609030003000000" pitchFamily="49" charset="0"/>
              </a:rPr>
              <a:t>  $5,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20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sz="2000" dirty="0">
                <a:latin typeface="Inconsolata" panose="020B0609030003000000" pitchFamily="49" charset="0"/>
              </a:rPr>
              <a:t>  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+=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addq</a:t>
            </a:r>
            <a:r>
              <a:rPr lang="en-US" sz="2000" dirty="0">
                <a:latin typeface="Inconsolata" panose="020B0609030003000000" pitchFamily="49" charset="0"/>
              </a:rPr>
              <a:t> 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20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sz="2000" dirty="0">
                <a:latin typeface="Inconsolata" panose="020B0609030003000000" pitchFamily="49" charset="0"/>
              </a:rPr>
              <a:t>,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20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sz="2000" dirty="0">
                <a:latin typeface="Inconsolata" panose="020B0609030003000000" pitchFamily="49" charset="0"/>
              </a:rPr>
              <a:t>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+=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rbx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subl</a:t>
            </a:r>
            <a:r>
              <a:rPr lang="en-US" sz="2000" dirty="0">
                <a:latin typeface="Inconsolata" panose="020B0609030003000000" pitchFamily="49" charset="0"/>
              </a:rPr>
              <a:t>  $5,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20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r>
              <a:rPr lang="en-US" sz="2000" dirty="0">
                <a:latin typeface="Inconsolata" panose="020B0609030003000000" pitchFamily="49" charset="0"/>
              </a:rPr>
              <a:t>  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eax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-=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subl</a:t>
            </a:r>
            <a:r>
              <a:rPr lang="en-US" sz="2000" dirty="0">
                <a:latin typeface="Inconsolata" panose="020B0609030003000000" pitchFamily="49" charset="0"/>
              </a:rPr>
              <a:t> 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20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ebx</a:t>
            </a:r>
            <a:r>
              <a:rPr lang="en-US" sz="2000" dirty="0">
                <a:latin typeface="Inconsolata" panose="020B0609030003000000" pitchFamily="49" charset="0"/>
              </a:rPr>
              <a:t>,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20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r>
              <a:rPr lang="en-US" sz="2000" dirty="0">
                <a:latin typeface="Inconsolata" panose="020B0609030003000000" pitchFamily="49" charset="0"/>
              </a:rPr>
              <a:t>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eax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-=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ebx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sarw</a:t>
            </a:r>
            <a:r>
              <a:rPr lang="en-US" sz="2000" dirty="0">
                <a:latin typeface="Inconsolata" panose="020B0609030003000000" pitchFamily="49" charset="0"/>
              </a:rPr>
              <a:t>  $5,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%ax</a:t>
            </a:r>
            <a:r>
              <a:rPr lang="en-US" sz="2000" dirty="0">
                <a:latin typeface="Inconsolata" panose="020B0609030003000000" pitchFamily="49" charset="0"/>
              </a:rPr>
              <a:t>   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ax &gt;&gt;=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sarw</a:t>
            </a:r>
            <a:r>
              <a:rPr lang="en-US" sz="2000" dirty="0">
                <a:latin typeface="Inconsolata" panose="020B0609030003000000" pitchFamily="49" charset="0"/>
              </a:rPr>
              <a:t> 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%bx</a:t>
            </a:r>
            <a:r>
              <a:rPr lang="en-US" sz="2000" dirty="0">
                <a:latin typeface="Inconsolata" panose="020B0609030003000000" pitchFamily="49" charset="0"/>
              </a:rPr>
              <a:t>,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%ax  </a:t>
            </a:r>
            <a:r>
              <a:rPr lang="en-US" sz="2000" dirty="0">
                <a:latin typeface="Inconsolata" panose="020B0609030003000000" pitchFamily="49" charset="0"/>
              </a:rPr>
              <a:t>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ax &gt;&gt;= bx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shrb</a:t>
            </a:r>
            <a:r>
              <a:rPr lang="en-US" sz="2000" dirty="0">
                <a:latin typeface="Inconsolata" panose="020B0609030003000000" pitchFamily="49" charset="0"/>
              </a:rPr>
              <a:t>  $5,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%al</a:t>
            </a:r>
            <a:r>
              <a:rPr lang="en-US" sz="2000" dirty="0">
                <a:latin typeface="Inconsolata" panose="020B0609030003000000" pitchFamily="49" charset="0"/>
              </a:rPr>
              <a:t>   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al &gt;&gt;=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shrb</a:t>
            </a:r>
            <a:r>
              <a:rPr lang="en-US" sz="2000" dirty="0">
                <a:latin typeface="Inconsolata" panose="020B0609030003000000" pitchFamily="49" charset="0"/>
              </a:rPr>
              <a:t> 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%bl</a:t>
            </a:r>
            <a:r>
              <a:rPr lang="en-US" sz="2000" dirty="0">
                <a:latin typeface="Inconsolata" panose="020B0609030003000000" pitchFamily="49" charset="0"/>
              </a:rPr>
              <a:t>, </a:t>
            </a:r>
            <a:r>
              <a:rPr lang="en-US" sz="2000" dirty="0">
                <a:solidFill>
                  <a:srgbClr val="7030A0"/>
                </a:solidFill>
                <a:latin typeface="Inconsolata" panose="020B0609030003000000" pitchFamily="49" charset="0"/>
              </a:rPr>
              <a:t>%al</a:t>
            </a:r>
            <a:r>
              <a:rPr lang="en-US" sz="2000" dirty="0">
                <a:latin typeface="Inconsolata" panose="020B0609030003000000" pitchFamily="49" charset="0"/>
              </a:rPr>
              <a:t>  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al &gt;&gt;= bl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B5C3AF-535D-45DE-AC4B-88089411CBFA}"/>
              </a:ext>
            </a:extLst>
          </p:cNvPr>
          <p:cNvSpPr txBox="1">
            <a:spLocks/>
          </p:cNvSpPr>
          <p:nvPr/>
        </p:nvSpPr>
        <p:spPr>
          <a:xfrm>
            <a:off x="4611638" y="1638660"/>
            <a:ext cx="4323933" cy="4000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# Only operates on words!!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8F81D7-9443-431E-9992-D02AD959D175}"/>
              </a:ext>
            </a:extLst>
          </p:cNvPr>
          <p:cNvSpPr txBox="1"/>
          <p:nvPr/>
        </p:nvSpPr>
        <p:spPr>
          <a:xfrm>
            <a:off x="557526" y="1336568"/>
            <a:ext cx="3920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89B764-41EE-4772-91A9-1217FF82A043}"/>
              </a:ext>
            </a:extLst>
          </p:cNvPr>
          <p:cNvSpPr txBox="1"/>
          <p:nvPr/>
        </p:nvSpPr>
        <p:spPr>
          <a:xfrm>
            <a:off x="4823687" y="1336568"/>
            <a:ext cx="307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MIPS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C7BF140-69AA-4A77-863B-7685AAB557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465" y="2532128"/>
            <a:ext cx="2342430" cy="23424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EBF691-B514-4CA7-A0D8-CA4ACCC534F7}"/>
              </a:ext>
            </a:extLst>
          </p:cNvPr>
          <p:cNvSpPr txBox="1"/>
          <p:nvPr/>
        </p:nvSpPr>
        <p:spPr>
          <a:xfrm>
            <a:off x="1940288" y="5365389"/>
            <a:ext cx="476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8-bit register aliases are not commonly used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F0AAE9-C444-429A-B243-0AA634345E82}"/>
              </a:ext>
            </a:extLst>
          </p:cNvPr>
          <p:cNvCxnSpPr>
            <a:cxnSpLocks/>
          </p:cNvCxnSpPr>
          <p:nvPr/>
        </p:nvCxnSpPr>
        <p:spPr>
          <a:xfrm rot="2472984" flipH="1">
            <a:off x="1804071" y="5433564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53191B4-E6C5-4CF6-8484-AAD89402A4BE}"/>
              </a:ext>
            </a:extLst>
          </p:cNvPr>
          <p:cNvSpPr txBox="1"/>
          <p:nvPr/>
        </p:nvSpPr>
        <p:spPr>
          <a:xfrm>
            <a:off x="1063294" y="4333184"/>
            <a:ext cx="2957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Logical shift (zero extends)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B1F0D-15AA-4F85-9844-8CA3B9962C66}"/>
              </a:ext>
            </a:extLst>
          </p:cNvPr>
          <p:cNvSpPr txBox="1"/>
          <p:nvPr/>
        </p:nvSpPr>
        <p:spPr>
          <a:xfrm>
            <a:off x="1063295" y="3338735"/>
            <a:ext cx="3304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Arithmetic shift (sign extends)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714E758-2BCD-4752-9B6A-D279F61FC129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927078" y="3705272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DAFC871-FC7E-443A-804F-09DF91529504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927078" y="4702516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917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2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9" grpId="0"/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2B6326D-028A-4863-9B74-4E869741D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Interlude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A5CE480-21A0-45F2-B2D7-EB413D207C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Here, we take a break, and look at some existing code.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2883ED-19B9-420E-9D9B-93FAFC50F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35E822-E3E2-48F5-84AD-CE18B70A1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6016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01677-C752-4B7A-9322-C5FC86BD0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write assembly? When you can write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38ABB-CCDD-496A-A25F-1F843B397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take any of your C programs and emit the assembly.</a:t>
            </a:r>
          </a:p>
          <a:p>
            <a:endParaRPr lang="en-US" dirty="0"/>
          </a:p>
          <a:p>
            <a:r>
              <a:rPr lang="en-US" dirty="0"/>
              <a:t>The compiler can do this for you:</a:t>
            </a:r>
          </a:p>
          <a:p>
            <a:pPr lvl="1"/>
            <a:endParaRPr lang="en-US" dirty="0">
              <a:latin typeface="Inconsolata" panose="020B0609030003000000" pitchFamily="49" charset="0"/>
            </a:endParaRPr>
          </a:p>
          <a:p>
            <a:pPr marL="342900" lvl="1" indent="0">
              <a:buNone/>
            </a:pPr>
            <a:r>
              <a:rPr lang="en-US" dirty="0" err="1">
                <a:latin typeface="Inconsolata" panose="020B0609030003000000" pitchFamily="49" charset="0"/>
              </a:rPr>
              <a:t>gcc</a:t>
            </a:r>
            <a:r>
              <a:rPr lang="en-US" dirty="0">
                <a:latin typeface="Inconsolata" panose="020B0609030003000000" pitchFamily="49" charset="0"/>
              </a:rPr>
              <a:t> -S </a:t>
            </a:r>
            <a:r>
              <a:rPr lang="en-US" dirty="0" err="1">
                <a:latin typeface="Inconsolata" panose="020B0609030003000000" pitchFamily="49" charset="0"/>
              </a:rPr>
              <a:t>my_code.c</a:t>
            </a:r>
            <a:endParaRPr lang="en-US" dirty="0"/>
          </a:p>
          <a:p>
            <a:endParaRPr lang="en-US" dirty="0"/>
          </a:p>
          <a:p>
            <a:r>
              <a:rPr lang="en-US" dirty="0"/>
              <a:t>This will create a file called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 err="1">
                <a:latin typeface="Inconsolata" panose="020B0609030003000000" pitchFamily="49" charset="0"/>
              </a:rPr>
              <a:t>my_code.s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/>
              <a:t>which looks… messy.</a:t>
            </a:r>
          </a:p>
          <a:p>
            <a:pPr lvl="1"/>
            <a:r>
              <a:rPr lang="en-US" dirty="0"/>
              <a:t>It has a ton of messy specific stuff wedged in there.</a:t>
            </a:r>
          </a:p>
          <a:p>
            <a:pPr lvl="1"/>
            <a:r>
              <a:rPr lang="en-US" dirty="0"/>
              <a:t>But you can generally pull apart some meaning from it.</a:t>
            </a:r>
          </a:p>
          <a:p>
            <a:pPr marL="342900" lvl="1" indent="0">
              <a:buNone/>
            </a:pPr>
            <a:endParaRPr lang="en-US" dirty="0">
              <a:latin typeface="Inconsolata" panose="020B0609030003000000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02ECFA-3A26-4909-818C-B006FAE9C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2F233F-A225-4C15-9AE8-4CA21F557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5739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7EC4A2-DD35-4B15-81FA-8766174B0304}"/>
              </a:ext>
            </a:extLst>
          </p:cNvPr>
          <p:cNvCxnSpPr>
            <a:cxnSpLocks/>
          </p:cNvCxnSpPr>
          <p:nvPr/>
        </p:nvCxnSpPr>
        <p:spPr>
          <a:xfrm>
            <a:off x="4726704" y="1320567"/>
            <a:ext cx="0" cy="423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C94B1A-9A84-4B87-9263-2521DD8779F9}"/>
              </a:ext>
            </a:extLst>
          </p:cNvPr>
          <p:cNvCxnSpPr>
            <a:cxnSpLocks/>
          </p:cNvCxnSpPr>
          <p:nvPr/>
        </p:nvCxnSpPr>
        <p:spPr>
          <a:xfrm>
            <a:off x="4746874" y="1320567"/>
            <a:ext cx="0" cy="423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4B7B900-1C60-45DE-B8AA-B7C5FA360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at C compilers…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897A7-6C9D-45C6-97B6-57E49D633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753036"/>
            <a:ext cx="8472989" cy="567531"/>
          </a:xfrm>
        </p:spPr>
        <p:txBody>
          <a:bodyPr/>
          <a:lstStyle/>
          <a:p>
            <a:r>
              <a:rPr lang="en-US" dirty="0"/>
              <a:t>The messy output of the </a:t>
            </a:r>
            <a:r>
              <a:rPr lang="en-US" dirty="0" err="1"/>
              <a:t>gcc</a:t>
            </a:r>
            <a:r>
              <a:rPr lang="en-US" dirty="0"/>
              <a:t> compilation to assembly: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C03EF-20A1-4A0C-A438-4EE0B850D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63A80-A919-4A26-9BE2-22F94C31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F97191-D4F5-431F-80C6-2311421C01C8}"/>
              </a:ext>
            </a:extLst>
          </p:cNvPr>
          <p:cNvSpPr txBox="1">
            <a:spLocks/>
          </p:cNvSpPr>
          <p:nvPr/>
        </p:nvSpPr>
        <p:spPr>
          <a:xfrm>
            <a:off x="316006" y="1638660"/>
            <a:ext cx="4216358" cy="400067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globl</a:t>
            </a:r>
            <a:r>
              <a:rPr lang="en-US" dirty="0">
                <a:latin typeface="Inconsolata" panose="020B0609030003000000" pitchFamily="49" charset="0"/>
              </a:rPr>
              <a:t>  abs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.type </a:t>
            </a:r>
            <a:r>
              <a:rPr lang="en-US" dirty="0">
                <a:latin typeface="Inconsolata" panose="020B0609030003000000" pitchFamily="49" charset="0"/>
              </a:rPr>
              <a:t>abs, @function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abs: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.LFB0: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cfi_startproc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pushq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cfi_def_cfa_offset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16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cfi_offset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6, -16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movq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.</a:t>
            </a:r>
            <a:r>
              <a:rPr lang="en-US" dirty="0" err="1">
                <a:latin typeface="Inconsolata" panose="020B0609030003000000" pitchFamily="49" charset="0"/>
              </a:rPr>
              <a:t>cfi_def_cfa_register</a:t>
            </a:r>
            <a:r>
              <a:rPr lang="en-US" dirty="0">
                <a:latin typeface="Inconsolata" panose="020B0609030003000000" pitchFamily="49" charset="0"/>
              </a:rPr>
              <a:t> 6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edi</a:t>
            </a:r>
            <a:r>
              <a:rPr lang="en-US" dirty="0">
                <a:latin typeface="Inconsolata" panose="020B0609030003000000" pitchFamily="49" charset="0"/>
              </a:rPr>
              <a:t>, -4(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dirty="0">
                <a:latin typeface="Inconsolata" panose="020B0609030003000000" pitchFamily="49" charset="0"/>
              </a:rPr>
              <a:t>  $0, -4(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dirty="0">
                <a:latin typeface="Inconsolata" panose="020B0609030003000000" pitchFamily="49" charset="0"/>
              </a:rPr>
              <a:t> .L2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negl</a:t>
            </a:r>
            <a:r>
              <a:rPr lang="en-US" dirty="0">
                <a:latin typeface="Inconsolata" panose="020B0609030003000000" pitchFamily="49" charset="0"/>
              </a:rPr>
              <a:t>  -4(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.L2: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dirty="0">
                <a:latin typeface="Inconsolata" panose="020B0609030003000000" pitchFamily="49" charset="0"/>
              </a:rPr>
              <a:t>  -4(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popq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cfi_def_cfa</a:t>
            </a:r>
            <a:r>
              <a:rPr lang="en-US" dirty="0">
                <a:latin typeface="Inconsolata" panose="020B0609030003000000" pitchFamily="49" charset="0"/>
              </a:rPr>
              <a:t> 7, 8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cfi_endproc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B5C3AF-535D-45DE-AC4B-88089411CBFA}"/>
              </a:ext>
            </a:extLst>
          </p:cNvPr>
          <p:cNvSpPr txBox="1">
            <a:spLocks/>
          </p:cNvSpPr>
          <p:nvPr/>
        </p:nvSpPr>
        <p:spPr>
          <a:xfrm>
            <a:off x="4808967" y="1638660"/>
            <a:ext cx="4398537" cy="4000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/* Returns the absolute value of the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 given integer. */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r>
              <a:rPr lang="en-US" sz="1600" dirty="0">
                <a:latin typeface="Inconsolata" panose="020B0609030003000000" pitchFamily="49" charset="0"/>
              </a:rPr>
              <a:t> abs(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r>
              <a:rPr lang="en-US" sz="1600" dirty="0">
                <a:latin typeface="Inconsolata" panose="020B0609030003000000" pitchFamily="49" charset="0"/>
              </a:rPr>
              <a:t> x)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if</a:t>
            </a:r>
            <a:r>
              <a:rPr lang="en-US" sz="1600" dirty="0">
                <a:latin typeface="Inconsolata" panose="020B0609030003000000" pitchFamily="49" charset="0"/>
              </a:rPr>
              <a:t> (x &lt; 0)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x = -x;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</a:t>
            </a:r>
            <a:r>
              <a:rPr lang="en-US" sz="1600" dirty="0">
                <a:latin typeface="Inconsolata" panose="020B0609030003000000" pitchFamily="49" charset="0"/>
              </a:rPr>
              <a:t> x;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r>
              <a:rPr lang="en-US" sz="1600" dirty="0">
                <a:latin typeface="Inconsolata" panose="020B0609030003000000" pitchFamily="49" charset="0"/>
              </a:rPr>
              <a:t> main()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 err="1">
                <a:latin typeface="Inconsolata" panose="020B0609030003000000" pitchFamily="49" charset="0"/>
              </a:rPr>
              <a:t>printf</a:t>
            </a:r>
            <a:r>
              <a:rPr lang="en-US" sz="1600" dirty="0">
                <a:latin typeface="Inconsolata" panose="020B0609030003000000" pitchFamily="49" charset="0"/>
              </a:rPr>
              <a:t>(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"|%d| = %d\n"</a:t>
            </a:r>
            <a:r>
              <a:rPr lang="en-US" sz="1600" dirty="0">
                <a:latin typeface="Inconsolata" panose="020B0609030003000000" pitchFamily="49" charset="0"/>
              </a:rPr>
              <a:t>, -5, abs(-5));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8F81D7-9443-431E-9992-D02AD959D175}"/>
              </a:ext>
            </a:extLst>
          </p:cNvPr>
          <p:cNvSpPr txBox="1"/>
          <p:nvPr/>
        </p:nvSpPr>
        <p:spPr>
          <a:xfrm>
            <a:off x="388619" y="1269328"/>
            <a:ext cx="431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syntax, </a:t>
            </a:r>
            <a:r>
              <a:rPr lang="en-US" dirty="0" err="1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gcc</a:t>
            </a:r>
            <a:r>
              <a:rPr lang="en-US" dirty="0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 -</a:t>
            </a:r>
            <a:r>
              <a:rPr lang="en-US" dirty="0" err="1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Og</a:t>
            </a:r>
            <a:r>
              <a:rPr lang="en-US" dirty="0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 -S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89B764-41EE-4772-91A9-1217FF82A043}"/>
              </a:ext>
            </a:extLst>
          </p:cNvPr>
          <p:cNvSpPr txBox="1"/>
          <p:nvPr/>
        </p:nvSpPr>
        <p:spPr>
          <a:xfrm>
            <a:off x="4823687" y="1269328"/>
            <a:ext cx="307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52E874-41B1-46C2-9232-465E62E34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7" y="5079341"/>
            <a:ext cx="477370" cy="47737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73272CE-AFB3-4097-B9C8-A80BAE377996}"/>
              </a:ext>
            </a:extLst>
          </p:cNvPr>
          <p:cNvSpPr txBox="1"/>
          <p:nvPr/>
        </p:nvSpPr>
        <p:spPr>
          <a:xfrm>
            <a:off x="946610" y="5274472"/>
            <a:ext cx="3546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main hasn’t even shown up yet…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9C6AC55-954F-456E-A0C5-840691503E97}"/>
              </a:ext>
            </a:extLst>
          </p:cNvPr>
          <p:cNvCxnSpPr>
            <a:cxnSpLocks/>
          </p:cNvCxnSpPr>
          <p:nvPr/>
        </p:nvCxnSpPr>
        <p:spPr>
          <a:xfrm rot="2472984" flipH="1">
            <a:off x="797602" y="5421729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211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2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254F-4103-4A70-81F1-3C8F76301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Disassembly – See how the sausage is made…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0CB2E-1FBE-408C-B33D-0D316DF50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855878"/>
            <a:ext cx="8343900" cy="4668940"/>
          </a:xfrm>
        </p:spPr>
        <p:txBody>
          <a:bodyPr>
            <a:normAutofit/>
          </a:bodyPr>
          <a:lstStyle/>
          <a:p>
            <a:r>
              <a:rPr lang="en-US" dirty="0"/>
              <a:t>So, that’s not very useful. And often we don’t have the code!</a:t>
            </a:r>
          </a:p>
          <a:p>
            <a:pPr lvl="1"/>
            <a:r>
              <a:rPr lang="en-US" dirty="0"/>
              <a:t>How do we go backward?</a:t>
            </a:r>
          </a:p>
          <a:p>
            <a:endParaRPr lang="en-US" dirty="0"/>
          </a:p>
          <a:p>
            <a:r>
              <a:rPr lang="en-US" dirty="0"/>
              <a:t>You can take any compiled program and emit the assembly.</a:t>
            </a:r>
          </a:p>
          <a:p>
            <a:pPr lvl="1"/>
            <a:r>
              <a:rPr lang="en-US" dirty="0"/>
              <a:t>Many tools can help you do this (</a:t>
            </a:r>
            <a:r>
              <a:rPr lang="en-US" dirty="0" err="1"/>
              <a:t>radare</a:t>
            </a:r>
            <a:r>
              <a:rPr lang="en-US" dirty="0"/>
              <a:t>, </a:t>
            </a:r>
            <a:r>
              <a:rPr lang="en-US" dirty="0" err="1"/>
              <a:t>objdump</a:t>
            </a:r>
            <a:r>
              <a:rPr lang="en-US" dirty="0"/>
              <a:t>, </a:t>
            </a:r>
            <a:r>
              <a:rPr lang="en-US" dirty="0" err="1"/>
              <a:t>gdb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Using a tool called </a:t>
            </a:r>
            <a:r>
              <a:rPr lang="en-US" dirty="0" err="1"/>
              <a:t>objdump</a:t>
            </a:r>
            <a:r>
              <a:rPr lang="en-US" dirty="0"/>
              <a:t> (only disassembles code section):</a:t>
            </a:r>
          </a:p>
          <a:p>
            <a:pPr lvl="1"/>
            <a:endParaRPr lang="en-US" dirty="0">
              <a:latin typeface="Inconsolata" panose="020B0609030003000000" pitchFamily="49" charset="0"/>
            </a:endParaRPr>
          </a:p>
          <a:p>
            <a:pPr marL="342900" lvl="1" indent="0">
              <a:buNone/>
            </a:pPr>
            <a:r>
              <a:rPr lang="en-US" dirty="0" err="1">
                <a:latin typeface="Inconsolata" panose="020B0609030003000000" pitchFamily="49" charset="0"/>
              </a:rPr>
              <a:t>objdump</a:t>
            </a:r>
            <a:r>
              <a:rPr lang="en-US" dirty="0">
                <a:latin typeface="Inconsolata" panose="020B0609030003000000" pitchFamily="49" charset="0"/>
              </a:rPr>
              <a:t> -d </a:t>
            </a:r>
            <a:r>
              <a:rPr lang="en-US" dirty="0" err="1">
                <a:latin typeface="Inconsolata" panose="020B0609030003000000" pitchFamily="49" charset="0"/>
              </a:rPr>
              <a:t>my_program</a:t>
            </a:r>
            <a:r>
              <a:rPr lang="en-US" dirty="0">
                <a:latin typeface="Inconsolata" panose="020B0609030003000000" pitchFamily="49" charset="0"/>
              </a:rPr>
              <a:t> &gt; my_program.asm</a:t>
            </a:r>
            <a:endParaRPr lang="en-US" dirty="0"/>
          </a:p>
          <a:p>
            <a:endParaRPr lang="en-US" dirty="0"/>
          </a:p>
          <a:p>
            <a:r>
              <a:rPr lang="en-US" dirty="0"/>
              <a:t>This will create a file called</a:t>
            </a:r>
            <a:r>
              <a:rPr lang="en-US" dirty="0">
                <a:latin typeface="Inconsolata" panose="020B0609030003000000" pitchFamily="49" charset="0"/>
              </a:rPr>
              <a:t> my_program.asm</a:t>
            </a:r>
            <a:r>
              <a:rPr lang="en-US" dirty="0"/>
              <a:t>.</a:t>
            </a:r>
            <a:endParaRPr lang="en-US" dirty="0">
              <a:latin typeface="Lato" panose="020F0502020204030203" pitchFamily="34" charset="0"/>
            </a:endParaRPr>
          </a:p>
          <a:p>
            <a:pPr lvl="1"/>
            <a:r>
              <a:rPr lang="en-US" dirty="0"/>
              <a:t>You can glance at it and notice that it does not have names.</a:t>
            </a:r>
          </a:p>
          <a:p>
            <a:pPr lvl="1"/>
            <a:r>
              <a:rPr lang="en-US" dirty="0"/>
              <a:t>And labels are a bit, well, nonexistent.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5E055A-C556-457F-815C-4967D58A0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A8D01-8B2F-4E2A-8996-B3007ED16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0206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7EC4A2-DD35-4B15-81FA-8766174B0304}"/>
              </a:ext>
            </a:extLst>
          </p:cNvPr>
          <p:cNvCxnSpPr>
            <a:cxnSpLocks/>
          </p:cNvCxnSpPr>
          <p:nvPr/>
        </p:nvCxnSpPr>
        <p:spPr>
          <a:xfrm>
            <a:off x="4726704" y="1320567"/>
            <a:ext cx="0" cy="423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C94B1A-9A84-4B87-9263-2521DD8779F9}"/>
              </a:ext>
            </a:extLst>
          </p:cNvPr>
          <p:cNvCxnSpPr>
            <a:cxnSpLocks/>
          </p:cNvCxnSpPr>
          <p:nvPr/>
        </p:nvCxnSpPr>
        <p:spPr>
          <a:xfrm>
            <a:off x="4746874" y="1320567"/>
            <a:ext cx="0" cy="423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4B7B900-1C60-45DE-B8AA-B7C5FA360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And… here we are…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897A7-6C9D-45C6-97B6-57E49D633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753036"/>
            <a:ext cx="8472989" cy="567531"/>
          </a:xfrm>
        </p:spPr>
        <p:txBody>
          <a:bodyPr/>
          <a:lstStyle/>
          <a:p>
            <a:r>
              <a:rPr lang="en-US" dirty="0"/>
              <a:t>An </a:t>
            </a:r>
            <a:r>
              <a:rPr lang="en-US" dirty="0" err="1"/>
              <a:t>objdump</a:t>
            </a:r>
            <a:r>
              <a:rPr lang="en-US" dirty="0"/>
              <a:t> disassembly is slightly lacking context.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C03EF-20A1-4A0C-A438-4EE0B850D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63A80-A919-4A26-9BE2-22F94C31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F97191-D4F5-431F-80C6-2311421C01C8}"/>
              </a:ext>
            </a:extLst>
          </p:cNvPr>
          <p:cNvSpPr txBox="1">
            <a:spLocks/>
          </p:cNvSpPr>
          <p:nvPr/>
        </p:nvSpPr>
        <p:spPr>
          <a:xfrm>
            <a:off x="51206" y="1638660"/>
            <a:ext cx="4613404" cy="4000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0000000000001139 &lt;abs&gt;: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1139: 55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push</a:t>
            </a:r>
            <a:r>
              <a:rPr lang="en-US" sz="1600" dirty="0">
                <a:latin typeface="Inconsolata" panose="020B0609030003000000" pitchFamily="49" charset="0"/>
              </a:rPr>
              <a:t>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113a: 48 89 e5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113d: 89 7d fc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%edi</a:t>
            </a:r>
            <a:r>
              <a:rPr lang="en-US" sz="1600" dirty="0">
                <a:latin typeface="Inconsolata" panose="020B0609030003000000" pitchFamily="49" charset="0"/>
              </a:rPr>
              <a:t>,-0x4(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1140: 83 7d fc 00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600" dirty="0">
                <a:latin typeface="Inconsolata" panose="020B0609030003000000" pitchFamily="49" charset="0"/>
              </a:rPr>
              <a:t>   $0x0,-0x4(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1144: 79 03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sz="1600" dirty="0">
                <a:latin typeface="Inconsolata" panose="020B0609030003000000" pitchFamily="49" charset="0"/>
              </a:rPr>
              <a:t>    1149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&lt;abs+0x10&gt;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1146: f7 5d fc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negl</a:t>
            </a:r>
            <a:r>
              <a:rPr lang="en-US" sz="1600" dirty="0">
                <a:latin typeface="Inconsolata" panose="020B0609030003000000" pitchFamily="49" charset="0"/>
              </a:rPr>
              <a:t>   -0x4(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1149: 8b 45 fc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-0x4(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114c: 5d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pop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114d: c3   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endParaRPr lang="en-US" sz="1600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B5C3AF-535D-45DE-AC4B-88089411CBFA}"/>
              </a:ext>
            </a:extLst>
          </p:cNvPr>
          <p:cNvSpPr txBox="1">
            <a:spLocks/>
          </p:cNvSpPr>
          <p:nvPr/>
        </p:nvSpPr>
        <p:spPr>
          <a:xfrm>
            <a:off x="4808967" y="1638660"/>
            <a:ext cx="4398537" cy="4000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/* Returns the absolute value of the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 given integer. */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r>
              <a:rPr lang="en-US" sz="1600" dirty="0">
                <a:latin typeface="Inconsolata" panose="020B0609030003000000" pitchFamily="49" charset="0"/>
              </a:rPr>
              <a:t> abs(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r>
              <a:rPr lang="en-US" sz="1600" dirty="0">
                <a:latin typeface="Inconsolata" panose="020B0609030003000000" pitchFamily="49" charset="0"/>
              </a:rPr>
              <a:t> x)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if</a:t>
            </a:r>
            <a:r>
              <a:rPr lang="en-US" sz="1600" dirty="0">
                <a:latin typeface="Inconsolata" panose="020B0609030003000000" pitchFamily="49" charset="0"/>
              </a:rPr>
              <a:t> (x &lt; 0)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x = -x;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</a:t>
            </a:r>
            <a:r>
              <a:rPr lang="en-US" sz="1600" dirty="0">
                <a:latin typeface="Inconsolata" panose="020B0609030003000000" pitchFamily="49" charset="0"/>
              </a:rPr>
              <a:t> x;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r>
              <a:rPr lang="en-US" sz="1600" dirty="0">
                <a:latin typeface="Inconsolata" panose="020B0609030003000000" pitchFamily="49" charset="0"/>
              </a:rPr>
              <a:t> main()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 err="1">
                <a:latin typeface="Inconsolata" panose="020B0609030003000000" pitchFamily="49" charset="0"/>
              </a:rPr>
              <a:t>printf</a:t>
            </a:r>
            <a:r>
              <a:rPr lang="en-US" sz="1600" dirty="0">
                <a:latin typeface="Inconsolata" panose="020B0609030003000000" pitchFamily="49" charset="0"/>
              </a:rPr>
              <a:t>(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"|%d| = %d\n"</a:t>
            </a:r>
            <a:r>
              <a:rPr lang="en-US" sz="1600" dirty="0">
                <a:latin typeface="Inconsolata" panose="020B0609030003000000" pitchFamily="49" charset="0"/>
              </a:rPr>
              <a:t>, -5, abs(-5));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8F81D7-9443-431E-9992-D02AD959D175}"/>
              </a:ext>
            </a:extLst>
          </p:cNvPr>
          <p:cNvSpPr txBox="1"/>
          <p:nvPr/>
        </p:nvSpPr>
        <p:spPr>
          <a:xfrm>
            <a:off x="65836" y="1269328"/>
            <a:ext cx="4426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syntax, </a:t>
            </a:r>
            <a:r>
              <a:rPr lang="en-US" dirty="0" err="1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objdump</a:t>
            </a:r>
            <a:r>
              <a:rPr lang="en-US" dirty="0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 -d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89B764-41EE-4772-91A9-1217FF82A043}"/>
              </a:ext>
            </a:extLst>
          </p:cNvPr>
          <p:cNvSpPr txBox="1"/>
          <p:nvPr/>
        </p:nvSpPr>
        <p:spPr>
          <a:xfrm>
            <a:off x="4823687" y="1269328"/>
            <a:ext cx="307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067D0C5-D974-4B51-98B6-54A615DA8157}"/>
              </a:ext>
            </a:extLst>
          </p:cNvPr>
          <p:cNvSpPr txBox="1"/>
          <p:nvPr/>
        </p:nvSpPr>
        <p:spPr>
          <a:xfrm>
            <a:off x="1218592" y="4592632"/>
            <a:ext cx="2643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Machine code (in bytes)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55BE9A-CE5D-4C1A-BC5A-8A3B3F34E529}"/>
              </a:ext>
            </a:extLst>
          </p:cNvPr>
          <p:cNvCxnSpPr>
            <a:cxnSpLocks/>
          </p:cNvCxnSpPr>
          <p:nvPr/>
        </p:nvCxnSpPr>
        <p:spPr>
          <a:xfrm rot="2472984" flipH="1">
            <a:off x="1082375" y="4660807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07BC906-2C10-4EEB-A56F-F85698ECA002}"/>
              </a:ext>
            </a:extLst>
          </p:cNvPr>
          <p:cNvSpPr txBox="1"/>
          <p:nvPr/>
        </p:nvSpPr>
        <p:spPr>
          <a:xfrm>
            <a:off x="1218592" y="4965727"/>
            <a:ext cx="218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Instruction address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8393F26-418D-4955-8028-B42C632302F1}"/>
              </a:ext>
            </a:extLst>
          </p:cNvPr>
          <p:cNvCxnSpPr>
            <a:cxnSpLocks/>
          </p:cNvCxnSpPr>
          <p:nvPr/>
        </p:nvCxnSpPr>
        <p:spPr>
          <a:xfrm flipH="1" flipV="1">
            <a:off x="672998" y="4592632"/>
            <a:ext cx="598405" cy="512352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347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7B900-1C60-45DE-B8AA-B7C5FA360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deeper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897A7-6C9D-45C6-97B6-57E49D633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753036"/>
            <a:ext cx="8472989" cy="567531"/>
          </a:xfrm>
        </p:spPr>
        <p:txBody>
          <a:bodyPr/>
          <a:lstStyle/>
          <a:p>
            <a:r>
              <a:rPr lang="en-US" dirty="0"/>
              <a:t>Now we are starting to read the code… It does what we tell it to do!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C03EF-20A1-4A0C-A438-4EE0B850D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63A80-A919-4A26-9BE2-22F94C31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F97191-D4F5-431F-80C6-2311421C01C8}"/>
              </a:ext>
            </a:extLst>
          </p:cNvPr>
          <p:cNvSpPr txBox="1">
            <a:spLocks/>
          </p:cNvSpPr>
          <p:nvPr/>
        </p:nvSpPr>
        <p:spPr>
          <a:xfrm>
            <a:off x="51206" y="1638660"/>
            <a:ext cx="4613404" cy="4000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0000000000001139 &lt;abs&gt;: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1139: 55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push</a:t>
            </a:r>
            <a:r>
              <a:rPr lang="en-US" sz="1600" dirty="0">
                <a:latin typeface="Inconsolata" panose="020B0609030003000000" pitchFamily="49" charset="0"/>
              </a:rPr>
              <a:t>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113a: 48 89 e5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113d: 89 7d fc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%edi</a:t>
            </a:r>
            <a:r>
              <a:rPr lang="en-US" sz="1600" dirty="0">
                <a:latin typeface="Inconsolata" panose="020B0609030003000000" pitchFamily="49" charset="0"/>
              </a:rPr>
              <a:t>,-0x4(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1140: 83 7d fc 00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600" dirty="0">
                <a:latin typeface="Inconsolata" panose="020B0609030003000000" pitchFamily="49" charset="0"/>
              </a:rPr>
              <a:t>   $0x0,-0x4(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1144: 79 03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sz="1600" dirty="0">
                <a:latin typeface="Inconsolata" panose="020B0609030003000000" pitchFamily="49" charset="0"/>
              </a:rPr>
              <a:t>    1149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&lt;abs+0x10&gt;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1146: f7 5d fc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negl</a:t>
            </a:r>
            <a:r>
              <a:rPr lang="en-US" sz="1600" dirty="0">
                <a:latin typeface="Inconsolata" panose="020B0609030003000000" pitchFamily="49" charset="0"/>
              </a:rPr>
              <a:t>   -0x4(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1149: 8b 45 fc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-0x4(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114c: 5d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pop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114d: c3   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endParaRPr lang="en-US" sz="1600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8F81D7-9443-431E-9992-D02AD959D175}"/>
              </a:ext>
            </a:extLst>
          </p:cNvPr>
          <p:cNvSpPr txBox="1"/>
          <p:nvPr/>
        </p:nvSpPr>
        <p:spPr>
          <a:xfrm>
            <a:off x="65836" y="1269328"/>
            <a:ext cx="4426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syntax, </a:t>
            </a:r>
            <a:r>
              <a:rPr lang="en-US" dirty="0" err="1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objdump</a:t>
            </a:r>
            <a:r>
              <a:rPr lang="en-US" dirty="0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 -d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067D0C5-D974-4B51-98B6-54A615DA8157}"/>
              </a:ext>
            </a:extLst>
          </p:cNvPr>
          <p:cNvSpPr txBox="1"/>
          <p:nvPr/>
        </p:nvSpPr>
        <p:spPr>
          <a:xfrm>
            <a:off x="1218592" y="4592632"/>
            <a:ext cx="3257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Instructions have varying size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55BE9A-CE5D-4C1A-BC5A-8A3B3F34E529}"/>
              </a:ext>
            </a:extLst>
          </p:cNvPr>
          <p:cNvCxnSpPr>
            <a:cxnSpLocks/>
          </p:cNvCxnSpPr>
          <p:nvPr/>
        </p:nvCxnSpPr>
        <p:spPr>
          <a:xfrm rot="2472984" flipH="1">
            <a:off x="1082375" y="4660807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07BC906-2C10-4EEB-A56F-F85698ECA002}"/>
              </a:ext>
            </a:extLst>
          </p:cNvPr>
          <p:cNvSpPr txBox="1"/>
          <p:nvPr/>
        </p:nvSpPr>
        <p:spPr>
          <a:xfrm>
            <a:off x="1218592" y="4965727"/>
            <a:ext cx="50401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So, the next instruction address</a:t>
            </a:r>
            <a:b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         is irregular. Compare with MIPS / RISC-V.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8393F26-418D-4955-8028-B42C632302F1}"/>
              </a:ext>
            </a:extLst>
          </p:cNvPr>
          <p:cNvCxnSpPr>
            <a:cxnSpLocks/>
          </p:cNvCxnSpPr>
          <p:nvPr/>
        </p:nvCxnSpPr>
        <p:spPr>
          <a:xfrm flipH="1" flipV="1">
            <a:off x="672998" y="4592632"/>
            <a:ext cx="598405" cy="512352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30605A0-5B01-40ED-AB1A-3D7F2089958B}"/>
              </a:ext>
            </a:extLst>
          </p:cNvPr>
          <p:cNvSpPr txBox="1"/>
          <p:nvPr/>
        </p:nvSpPr>
        <p:spPr>
          <a:xfrm>
            <a:off x="4808296" y="2247744"/>
            <a:ext cx="38683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Allocates “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x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” on stack 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-4 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from top)</a:t>
            </a:r>
          </a:p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Move argument to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x</a:t>
            </a:r>
            <a:endParaRPr lang="en-US" dirty="0">
              <a:solidFill>
                <a:srgbClr val="7030A0"/>
              </a:solidFill>
              <a:latin typeface="Lato Black" panose="020B0604020202020204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D2C941E-C6EC-4B3B-A44B-644B18C41F30}"/>
              </a:ext>
            </a:extLst>
          </p:cNvPr>
          <p:cNvCxnSpPr>
            <a:cxnSpLocks/>
          </p:cNvCxnSpPr>
          <p:nvPr/>
        </p:nvCxnSpPr>
        <p:spPr>
          <a:xfrm flipH="1">
            <a:off x="4591460" y="2710741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A22FE82-506E-4A89-A046-92D780316471}"/>
              </a:ext>
            </a:extLst>
          </p:cNvPr>
          <p:cNvSpPr txBox="1"/>
          <p:nvPr/>
        </p:nvSpPr>
        <p:spPr>
          <a:xfrm>
            <a:off x="4808296" y="2811925"/>
            <a:ext cx="351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Compares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x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to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0 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and sets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FLAGS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3E78536-CD5F-4798-A25D-EB4CB2B36229}"/>
              </a:ext>
            </a:extLst>
          </p:cNvPr>
          <p:cNvCxnSpPr>
            <a:cxnSpLocks/>
          </p:cNvCxnSpPr>
          <p:nvPr/>
        </p:nvCxnSpPr>
        <p:spPr>
          <a:xfrm flipH="1">
            <a:off x="4591460" y="3004259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D7781C3-6387-4DBE-B7FE-4E06997BAB93}"/>
              </a:ext>
            </a:extLst>
          </p:cNvPr>
          <p:cNvSpPr txBox="1"/>
          <p:nvPr/>
        </p:nvSpPr>
        <p:spPr>
          <a:xfrm>
            <a:off x="4808296" y="3104283"/>
            <a:ext cx="406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Jumps if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FLAGS[SF] 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is 0 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x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is positive)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FF84DEC-BC67-405A-8DB1-8F2EDACC686E}"/>
              </a:ext>
            </a:extLst>
          </p:cNvPr>
          <p:cNvCxnSpPr>
            <a:cxnSpLocks/>
          </p:cNvCxnSpPr>
          <p:nvPr/>
        </p:nvCxnSpPr>
        <p:spPr>
          <a:xfrm flipH="1">
            <a:off x="4591460" y="3296617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8ECBEDC-7211-4E41-AB4D-42E617C34D58}"/>
              </a:ext>
            </a:extLst>
          </p:cNvPr>
          <p:cNvSpPr txBox="1"/>
          <p:nvPr/>
        </p:nvSpPr>
        <p:spPr>
          <a:xfrm>
            <a:off x="4808296" y="340577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x = -x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F492152-2BFC-4917-86CD-F659415BA5F7}"/>
              </a:ext>
            </a:extLst>
          </p:cNvPr>
          <p:cNvCxnSpPr>
            <a:cxnSpLocks/>
          </p:cNvCxnSpPr>
          <p:nvPr/>
        </p:nvCxnSpPr>
        <p:spPr>
          <a:xfrm flipH="1">
            <a:off x="4591460" y="3598111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C5C5F6B-85CE-46F6-BB7C-902501E9DA78}"/>
              </a:ext>
            </a:extLst>
          </p:cNvPr>
          <p:cNvSpPr txBox="1"/>
          <p:nvPr/>
        </p:nvSpPr>
        <p:spPr>
          <a:xfrm>
            <a:off x="4808296" y="3707271"/>
            <a:ext cx="1587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Sets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eax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to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x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0456D60-BDAF-41C3-ABCF-26539A356B14}"/>
              </a:ext>
            </a:extLst>
          </p:cNvPr>
          <p:cNvCxnSpPr>
            <a:cxnSpLocks/>
          </p:cNvCxnSpPr>
          <p:nvPr/>
        </p:nvCxnSpPr>
        <p:spPr>
          <a:xfrm flipH="1">
            <a:off x="4591460" y="3899605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6B1FA9B-99F1-48DD-900D-D535E2DFF299}"/>
              </a:ext>
            </a:extLst>
          </p:cNvPr>
          <p:cNvSpPr txBox="1"/>
          <p:nvPr/>
        </p:nvSpPr>
        <p:spPr>
          <a:xfrm>
            <a:off x="4808296" y="4024102"/>
            <a:ext cx="3260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Resets caller activation frame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6205F98-2D9B-403B-84A7-33FF00642A55}"/>
              </a:ext>
            </a:extLst>
          </p:cNvPr>
          <p:cNvCxnSpPr>
            <a:cxnSpLocks/>
          </p:cNvCxnSpPr>
          <p:nvPr/>
        </p:nvCxnSpPr>
        <p:spPr>
          <a:xfrm flipH="1">
            <a:off x="4591460" y="4216436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5FC8F0F-0A9E-4680-BBB8-79E5F29025B9}"/>
              </a:ext>
            </a:extLst>
          </p:cNvPr>
          <p:cNvSpPr txBox="1"/>
          <p:nvPr/>
        </p:nvSpPr>
        <p:spPr>
          <a:xfrm>
            <a:off x="4808296" y="4300148"/>
            <a:ext cx="352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Returns (return value is in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)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F436A22-E72C-4334-AFB6-B63224A23359}"/>
              </a:ext>
            </a:extLst>
          </p:cNvPr>
          <p:cNvCxnSpPr>
            <a:cxnSpLocks/>
          </p:cNvCxnSpPr>
          <p:nvPr/>
        </p:nvCxnSpPr>
        <p:spPr>
          <a:xfrm flipH="1">
            <a:off x="4591460" y="4492482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378B02E-7048-4A64-A01A-56A4B2FB277D}"/>
              </a:ext>
            </a:extLst>
          </p:cNvPr>
          <p:cNvSpPr txBox="1"/>
          <p:nvPr/>
        </p:nvSpPr>
        <p:spPr>
          <a:xfrm>
            <a:off x="4808296" y="1954012"/>
            <a:ext cx="4322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Preserves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rbp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(caller activation frame)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15BD190-F6CA-4506-8F43-0F47A3935F16}"/>
              </a:ext>
            </a:extLst>
          </p:cNvPr>
          <p:cNvCxnSpPr>
            <a:cxnSpLocks/>
          </p:cNvCxnSpPr>
          <p:nvPr/>
        </p:nvCxnSpPr>
        <p:spPr>
          <a:xfrm flipH="1">
            <a:off x="4591460" y="2146346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CEF8B44-7E0C-4E2B-BAF7-BC1B37FD68A7}"/>
              </a:ext>
            </a:extLst>
          </p:cNvPr>
          <p:cNvSpPr/>
          <p:nvPr/>
        </p:nvSpPr>
        <p:spPr>
          <a:xfrm>
            <a:off x="5589790" y="3416131"/>
            <a:ext cx="949486" cy="431597"/>
          </a:xfrm>
          <a:custGeom>
            <a:avLst/>
            <a:gdLst>
              <a:gd name="connsiteX0" fmla="*/ 0 w 949486"/>
              <a:gd name="connsiteY0" fmla="*/ 0 h 431597"/>
              <a:gd name="connsiteX1" fmla="*/ 899769 w 949486"/>
              <a:gd name="connsiteY1" fmla="*/ 146304 h 431597"/>
              <a:gd name="connsiteX2" fmla="*/ 753465 w 949486"/>
              <a:gd name="connsiteY2" fmla="*/ 431597 h 431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9486" h="431597">
                <a:moveTo>
                  <a:pt x="0" y="0"/>
                </a:moveTo>
                <a:cubicBezTo>
                  <a:pt x="387096" y="37185"/>
                  <a:pt x="774192" y="74371"/>
                  <a:pt x="899769" y="146304"/>
                </a:cubicBezTo>
                <a:cubicBezTo>
                  <a:pt x="1025346" y="218237"/>
                  <a:pt x="889405" y="324917"/>
                  <a:pt x="753465" y="431597"/>
                </a:cubicBezTo>
              </a:path>
            </a:pathLst>
          </a:custGeom>
          <a:noFill/>
          <a:ln w="38100"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4DBE6-5F4B-4C5C-BC8E-208C60B2A8AC}"/>
              </a:ext>
            </a:extLst>
          </p:cNvPr>
          <p:cNvSpPr txBox="1"/>
          <p:nvPr/>
        </p:nvSpPr>
        <p:spPr>
          <a:xfrm>
            <a:off x="6572561" y="3444562"/>
            <a:ext cx="1685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0x1139 + 0x10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   = 0x1149</a:t>
            </a:r>
          </a:p>
        </p:txBody>
      </p:sp>
    </p:spTree>
    <p:extLst>
      <p:ext uri="{BB962C8B-B14F-4D97-AF65-F5344CB8AC3E}">
        <p14:creationId xmlns:p14="http://schemas.microsoft.com/office/powerpoint/2010/main" val="885847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16" grpId="0"/>
      <p:bldP spid="19" grpId="0"/>
      <p:bldP spid="21" grpId="0"/>
      <p:bldP spid="23" grpId="0"/>
      <p:bldP spid="29" grpId="0"/>
      <p:bldP spid="31" grpId="0"/>
      <p:bldP spid="33" grpId="0"/>
      <p:bldP spid="35" grpId="0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BDFDA-32C4-482D-BD7D-9A50A9294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“Assembly”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563587-8158-44A8-B912-E2344AA1BF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895350"/>
            <a:ext cx="8026739" cy="4665009"/>
          </a:xfrm>
        </p:spPr>
        <p:txBody>
          <a:bodyPr/>
          <a:lstStyle/>
          <a:p>
            <a:r>
              <a:rPr lang="en-US" b="1" dirty="0"/>
              <a:t>Assembly</a:t>
            </a:r>
            <a:r>
              <a:rPr lang="en-US" dirty="0"/>
              <a:t>: Human-readable representation of machine code.</a:t>
            </a:r>
          </a:p>
          <a:p>
            <a:r>
              <a:rPr lang="en-US" b="1" dirty="0"/>
              <a:t>Machine code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a computer </a:t>
            </a:r>
            <a:r>
              <a:rPr lang="en-US" i="1" dirty="0"/>
              <a:t>actually</a:t>
            </a:r>
            <a:r>
              <a:rPr lang="en-US" dirty="0"/>
              <a:t> runs.</a:t>
            </a:r>
          </a:p>
          <a:p>
            <a:r>
              <a:rPr lang="en-US" dirty="0"/>
              <a:t>The “atoms” that make up a program.</a:t>
            </a:r>
          </a:p>
          <a:p>
            <a:pPr lvl="1"/>
            <a:r>
              <a:rPr lang="en-US" dirty="0"/>
              <a:t>CPUs are actually fairly simple in concept.</a:t>
            </a:r>
          </a:p>
          <a:p>
            <a:pPr lvl="1"/>
            <a:r>
              <a:rPr lang="en-US" dirty="0"/>
              <a:t>(Yet we have an </a:t>
            </a:r>
            <a:r>
              <a:rPr lang="en-US" i="1" dirty="0"/>
              <a:t>entire semester </a:t>
            </a:r>
            <a:r>
              <a:rPr lang="en-US" dirty="0"/>
              <a:t>to fill, hmm)</a:t>
            </a:r>
          </a:p>
          <a:p>
            <a:r>
              <a:rPr lang="en-US" dirty="0"/>
              <a:t>Each CPU chooses its own machine code (and therefore its own style of assembly language)</a:t>
            </a:r>
          </a:p>
          <a:p>
            <a:r>
              <a:rPr lang="en-US" dirty="0"/>
              <a:t>We used MIPS in CS 447.</a:t>
            </a:r>
          </a:p>
          <a:p>
            <a:pPr lvl="1"/>
            <a:r>
              <a:rPr lang="en-US" dirty="0"/>
              <a:t>A RISC processor.</a:t>
            </a:r>
          </a:p>
          <a:p>
            <a:r>
              <a:rPr lang="en-US" dirty="0"/>
              <a:t>We will compare that to x86 today!</a:t>
            </a:r>
          </a:p>
          <a:p>
            <a:pPr lvl="1"/>
            <a:r>
              <a:rPr lang="en-US" dirty="0"/>
              <a:t>A CISC processor.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D2CF6-94CD-4974-94E5-540694057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A3BE23-C96D-4072-B5A3-A2C51BACA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523" y="4339864"/>
            <a:ext cx="388533" cy="38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342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2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3F96-9D2F-41EF-B1E0-8CA7A10DA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Brought to you by the letters: C ABI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A9580-DC91-461F-A1FA-D8F168D6F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 Application Binary Interface</a:t>
            </a:r>
            <a:r>
              <a:rPr lang="en-US" dirty="0"/>
              <a:t> (ABI) are assembly conventions</a:t>
            </a:r>
          </a:p>
          <a:p>
            <a:pPr lvl="1"/>
            <a:r>
              <a:rPr lang="en-US" dirty="0"/>
              <a:t>Like MIPS, certain registers are typically used for returns values, </a:t>
            </a:r>
            <a:r>
              <a:rPr lang="en-US" dirty="0" err="1"/>
              <a:t>args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It is not defined by the language, but rather the OS.</a:t>
            </a:r>
          </a:p>
          <a:p>
            <a:pPr lvl="2"/>
            <a:r>
              <a:rPr lang="en-US" dirty="0"/>
              <a:t>Windows and Linux (UNIX/System V) have a different C ABI </a:t>
            </a: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</a:t>
            </a:r>
            <a:endParaRPr lang="en-US" dirty="0">
              <a:solidFill>
                <a:srgbClr val="C00000"/>
              </a:solidFill>
            </a:endParaRPr>
          </a:p>
          <a:p>
            <a:pPr lvl="1"/>
            <a:endParaRPr lang="en-US" dirty="0"/>
          </a:p>
          <a:p>
            <a:r>
              <a:rPr lang="en-US" dirty="0"/>
              <a:t>In our x86-64 Linux C ABI, registers are used to pass arguments:</a:t>
            </a:r>
          </a:p>
          <a:p>
            <a:pPr lvl="1"/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rsi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rcx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%r8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%r9</a:t>
            </a:r>
            <a:r>
              <a:rPr lang="en-US" dirty="0"/>
              <a:t> (First, second, </a:t>
            </a:r>
            <a:r>
              <a:rPr lang="en-US" dirty="0" err="1"/>
              <a:t>etc</a:t>
            </a:r>
            <a:r>
              <a:rPr lang="en-US" dirty="0"/>
              <a:t>) (Like MIPS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a0 </a:t>
            </a:r>
            <a:r>
              <a:rPr lang="en-US" dirty="0"/>
              <a:t>–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a3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Remaining arguments go on the stack.</a:t>
            </a:r>
          </a:p>
          <a:p>
            <a:pPr lvl="1"/>
            <a:r>
              <a:rPr lang="en-US" dirty="0" err="1"/>
              <a:t>Callee</a:t>
            </a:r>
            <a:r>
              <a:rPr lang="en-US" dirty="0"/>
              <a:t> must preserve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%r12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%r13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%r14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%r15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(Like MIPS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s0 </a:t>
            </a:r>
            <a:r>
              <a:rPr lang="en-US" dirty="0"/>
              <a:t>–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s7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Return value: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/>
              <a:t> (overflows into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for 128-bits) (MIPS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v0 </a:t>
            </a:r>
            <a:r>
              <a:rPr lang="en-US" dirty="0"/>
              <a:t>–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v1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Lots of other small things not worth going over.</a:t>
            </a:r>
          </a:p>
          <a:p>
            <a:pPr lvl="1"/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/>
              <a:t>For reference: </a:t>
            </a:r>
            <a:r>
              <a:rPr lang="en-US" sz="1600" dirty="0">
                <a:solidFill>
                  <a:srgbClr val="7030A0"/>
                </a:solidFill>
                <a:hlinkClick r:id="rId2"/>
              </a:rPr>
              <a:t>https://github.com/hjl-tools/x86-psABI/wiki/x86-64-psABI-1.0.pdf</a:t>
            </a:r>
            <a:endParaRPr lang="en-US" sz="1600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B51487-A5DC-42FF-953B-4BC1E3CAE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1C9F90-14BB-4340-8D57-6AD570B5D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115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CE25D-2ACC-4A65-A221-8AD146C6E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“Assembly”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1751B-FC28-4F77-9A02-109E1B236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757132"/>
            <a:ext cx="8343900" cy="495786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Involves very simple commands.</a:t>
            </a:r>
          </a:p>
          <a:p>
            <a:endParaRPr lang="en-US" dirty="0"/>
          </a:p>
          <a:p>
            <a:r>
              <a:rPr lang="en-US" dirty="0"/>
              <a:t>This command copies data from</a:t>
            </a:r>
            <a:br>
              <a:rPr lang="en-US" dirty="0"/>
            </a:br>
            <a:r>
              <a:rPr lang="en-US" dirty="0"/>
              <a:t>one place to another.</a:t>
            </a:r>
          </a:p>
          <a:p>
            <a:pPr lvl="1"/>
            <a:r>
              <a:rPr lang="en-US" dirty="0"/>
              <a:t>Despite being called “move”, ugh!</a:t>
            </a:r>
          </a:p>
          <a:p>
            <a:pPr lvl="1"/>
            <a:endParaRPr lang="en-US" dirty="0"/>
          </a:p>
          <a:p>
            <a:r>
              <a:rPr lang="en-US" dirty="0"/>
              <a:t>Surprise! It’s actually shorthand</a:t>
            </a:r>
            <a:br>
              <a:rPr lang="en-US" dirty="0"/>
            </a:br>
            <a:r>
              <a:rPr lang="en-US" dirty="0"/>
              <a:t>for a different set of instructions.</a:t>
            </a:r>
          </a:p>
          <a:p>
            <a:pPr lvl="1"/>
            <a:r>
              <a:rPr lang="en-US" dirty="0"/>
              <a:t>The processor can be made simpler.</a:t>
            </a:r>
          </a:p>
          <a:p>
            <a:pPr lvl="1"/>
            <a:endParaRPr lang="en-US" dirty="0"/>
          </a:p>
          <a:p>
            <a:r>
              <a:rPr lang="en-US" dirty="0"/>
              <a:t>This command gets transformed</a:t>
            </a:r>
            <a:br>
              <a:rPr lang="en-US" dirty="0"/>
            </a:br>
            <a:r>
              <a:rPr lang="en-US" dirty="0"/>
              <a:t>into a numerical representation.</a:t>
            </a:r>
          </a:p>
          <a:p>
            <a:pPr lvl="1"/>
            <a:endParaRPr lang="en-US" dirty="0"/>
          </a:p>
          <a:p>
            <a:r>
              <a:rPr lang="en-US" dirty="0"/>
              <a:t>The processor then interprets the binary representation.</a:t>
            </a:r>
          </a:p>
          <a:p>
            <a:pPr lvl="1"/>
            <a:r>
              <a:rPr lang="en-US" dirty="0"/>
              <a:t>That’s essentially all a computer does!</a:t>
            </a:r>
          </a:p>
          <a:p>
            <a:pPr lvl="1"/>
            <a:r>
              <a:rPr lang="en-US" dirty="0"/>
              <a:t>CS 447 looks at this in much greater detail.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71F0DF-46EA-4F86-93E9-CBFE9DF2F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E892CD-E9CC-47E9-9CB0-0F43D965D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B69337B-7972-4371-90A6-3A0230AFB676}"/>
              </a:ext>
            </a:extLst>
          </p:cNvPr>
          <p:cNvSpPr txBox="1">
            <a:spLocks/>
          </p:cNvSpPr>
          <p:nvPr/>
        </p:nvSpPr>
        <p:spPr>
          <a:xfrm>
            <a:off x="4629150" y="757132"/>
            <a:ext cx="4178674" cy="1628158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mov a0, t0</a:t>
            </a:r>
            <a:br>
              <a:rPr lang="en-US" dirty="0">
                <a:latin typeface="Inconsolata" panose="020B0609030003000000" pitchFamily="49" charset="0"/>
              </a:rPr>
            </a:br>
            <a:endParaRPr lang="en-US" dirty="0">
              <a:latin typeface="Inconsolata" panose="020B0609030003000000" pitchFamily="49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-&gt; add a0, t0, zero</a:t>
            </a:r>
            <a:br>
              <a:rPr lang="en-US" dirty="0">
                <a:latin typeface="Inconsolata" panose="020B0609030003000000" pitchFamily="49" charset="0"/>
              </a:rPr>
            </a:br>
            <a:endParaRPr lang="en-US" dirty="0">
              <a:latin typeface="Inconsolata" panose="020B0609030003000000" pitchFamily="49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>
                <a:latin typeface="Inconsolata" panose="020B0609030003000000" pitchFamily="49" charset="0"/>
              </a:rPr>
              <a:t>-&gt; 00000001000000000010000000100000</a:t>
            </a:r>
          </a:p>
        </p:txBody>
      </p:sp>
      <p:pic>
        <p:nvPicPr>
          <p:cNvPr id="7" name="Shape 135" descr="Image result for attiny">
            <a:extLst>
              <a:ext uri="{FF2B5EF4-FFF2-40B4-BE49-F238E27FC236}">
                <a16:creationId xmlns:a16="http://schemas.microsoft.com/office/drawing/2014/main" id="{2BDDD662-BC61-4E3B-9306-7F17D8E037D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9780" t="6569" r="19786" b="2180"/>
          <a:stretch/>
        </p:blipFill>
        <p:spPr>
          <a:xfrm>
            <a:off x="4745990" y="2460960"/>
            <a:ext cx="1844857" cy="208912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09A7B857-814B-41B4-8500-932A37DC8F63}"/>
              </a:ext>
            </a:extLst>
          </p:cNvPr>
          <p:cNvSpPr/>
          <p:nvPr/>
        </p:nvSpPr>
        <p:spPr>
          <a:xfrm>
            <a:off x="6345925" y="2857500"/>
            <a:ext cx="2631518" cy="1682967"/>
          </a:xfrm>
          <a:prstGeom prst="cloudCallout">
            <a:avLst>
              <a:gd name="adj1" fmla="val -70170"/>
              <a:gd name="adj2" fmla="val -32894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 w="31750">
            <a:solidFill>
              <a:srgbClr val="0B2144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Compute t0+0 Put into “a0”</a:t>
            </a:r>
          </a:p>
        </p:txBody>
      </p:sp>
    </p:spTree>
    <p:extLst>
      <p:ext uri="{BB962C8B-B14F-4D97-AF65-F5344CB8AC3E}">
        <p14:creationId xmlns:p14="http://schemas.microsoft.com/office/powerpoint/2010/main" val="1187671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105E9-B62F-4D8E-8526-47F578467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vs. Machine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02C3F-6FD8-48DF-92E5-E23AC7265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Machine </a:t>
            </a:r>
            <a:r>
              <a:rPr lang="en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language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instructions </a:t>
            </a:r>
            <a:r>
              <a:rPr lang="en-US" dirty="0"/>
              <a:t>are</a:t>
            </a:r>
            <a:r>
              <a:rPr lang="en" dirty="0"/>
              <a:t> the </a:t>
            </a:r>
            <a:r>
              <a:rPr lang="en-US" dirty="0"/>
              <a:t>patterns of bits </a:t>
            </a:r>
            <a:r>
              <a:rPr lang="en" dirty="0"/>
              <a:t>that a processor reads to know what to do</a:t>
            </a:r>
          </a:p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Assembly </a:t>
            </a:r>
            <a:r>
              <a:rPr lang="en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language </a:t>
            </a:r>
            <a:r>
              <a:rPr lang="en" dirty="0"/>
              <a:t>(or </a:t>
            </a:r>
            <a:r>
              <a:rPr lang="en-US" dirty="0"/>
              <a:t>"</a:t>
            </a:r>
            <a:r>
              <a:rPr lang="en-US" b="1" dirty="0" err="1"/>
              <a:t>asm</a:t>
            </a:r>
            <a:r>
              <a:rPr lang="en-US" dirty="0"/>
              <a:t>"</a:t>
            </a:r>
            <a:r>
              <a:rPr lang="en" dirty="0"/>
              <a:t>) is a human-readable (</a:t>
            </a:r>
            <a:r>
              <a:rPr lang="en-US" dirty="0"/>
              <a:t>mostly)</a:t>
            </a:r>
            <a:r>
              <a:rPr lang="en" dirty="0"/>
              <a:t>, textual representation of machine language.</a:t>
            </a:r>
          </a:p>
          <a:p>
            <a:endParaRPr lang="en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BFC33-D914-4932-965E-7BE6F4410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5" name="Shape 230">
            <a:extLst>
              <a:ext uri="{FF2B5EF4-FFF2-40B4-BE49-F238E27FC236}">
                <a16:creationId xmlns:a16="http://schemas.microsoft.com/office/drawing/2014/main" id="{8E52E913-0A1A-4B44-AAFD-FE865F1D87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3262091"/>
              </p:ext>
            </p:extLst>
          </p:nvPr>
        </p:nvGraphicFramePr>
        <p:xfrm>
          <a:off x="952500" y="2622523"/>
          <a:ext cx="7239000" cy="4571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0999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  <a:sym typeface="Consolas"/>
                        </a:rPr>
                        <a:t>MIPS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  <a:sym typeface="Consolas"/>
                        </a:rPr>
                        <a:t>asm</a:t>
                      </a:r>
                      <a:endParaRPr lang="en" sz="1800" b="0" dirty="0">
                        <a:solidFill>
                          <a:schemeClr val="tx1"/>
                        </a:solidFill>
                        <a:latin typeface="Lato Semibold" panose="020F0502020204030203" pitchFamily="34" charset="0"/>
                        <a:ea typeface="Lato Semibold" panose="020F0502020204030203" pitchFamily="34" charset="0"/>
                        <a:cs typeface="Lato Semibold" panose="020F0502020204030203" pitchFamily="34" charset="0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  <a:sym typeface="Consolas"/>
                        </a:rPr>
                        <a:t>MIPS machine language</a:t>
                      </a:r>
                      <a:endParaRPr lang="en" sz="1800" b="0" dirty="0">
                        <a:solidFill>
                          <a:schemeClr val="tx1"/>
                        </a:solidFill>
                        <a:latin typeface="Lato Semibold" panose="020F0502020204030203" pitchFamily="34" charset="0"/>
                        <a:ea typeface="Lato Semibold" panose="020F0502020204030203" pitchFamily="34" charset="0"/>
                        <a:cs typeface="Lato Semibold" panose="020F0502020204030203" pitchFamily="34" charset="0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Shape 230">
            <a:extLst>
              <a:ext uri="{FF2B5EF4-FFF2-40B4-BE49-F238E27FC236}">
                <a16:creationId xmlns:a16="http://schemas.microsoft.com/office/drawing/2014/main" id="{936FACC0-283C-43B7-87D6-FDB997883E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2857504"/>
              </p:ext>
            </p:extLst>
          </p:nvPr>
        </p:nvGraphicFramePr>
        <p:xfrm>
          <a:off x="952500" y="3804987"/>
          <a:ext cx="7239000" cy="731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697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solidFill>
                            <a:srgbClr val="85200C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add</a:t>
                      </a:r>
                      <a:r>
                        <a:rPr lang="en" sz="1800" b="1" dirty="0"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 t2, s2, t0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000000 10010 01000 01010 00000 100000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solidFill>
                            <a:srgbClr val="FF0000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&lt;math&gt;   s2    t0    t2   n/a    add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Shape 230">
            <a:extLst>
              <a:ext uri="{FF2B5EF4-FFF2-40B4-BE49-F238E27FC236}">
                <a16:creationId xmlns:a16="http://schemas.microsoft.com/office/drawing/2014/main" id="{3528E87C-F22D-4C7A-9F04-79366E4624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35665"/>
              </p:ext>
            </p:extLst>
          </p:nvPr>
        </p:nvGraphicFramePr>
        <p:xfrm>
          <a:off x="952500" y="3073497"/>
          <a:ext cx="7239000" cy="731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053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 err="1">
                          <a:solidFill>
                            <a:srgbClr val="990000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lw</a:t>
                      </a:r>
                      <a:r>
                        <a:rPr lang="en" sz="1800" b="1" dirty="0"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 t0, </a:t>
                      </a:r>
                      <a:r>
                        <a:rPr lang="en" sz="1800" b="1" dirty="0">
                          <a:solidFill>
                            <a:srgbClr val="38761D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1200</a:t>
                      </a:r>
                      <a:r>
                        <a:rPr lang="en" sz="1800" b="1" dirty="0"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(t1)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100011 01001 01000 0000010010110000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solidFill>
                            <a:srgbClr val="FF0000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  </a:t>
                      </a:r>
                      <a:r>
                        <a:rPr lang="en" sz="1800" b="1" dirty="0" err="1">
                          <a:solidFill>
                            <a:srgbClr val="FF0000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lw</a:t>
                      </a:r>
                      <a:r>
                        <a:rPr lang="en" sz="1800" b="1" dirty="0">
                          <a:solidFill>
                            <a:srgbClr val="FF0000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     t1    t0        1200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Shape 230">
            <a:extLst>
              <a:ext uri="{FF2B5EF4-FFF2-40B4-BE49-F238E27FC236}">
                <a16:creationId xmlns:a16="http://schemas.microsoft.com/office/drawing/2014/main" id="{3A4D7BE0-38A0-4A55-B41B-09CBC4D821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3284181"/>
              </p:ext>
            </p:extLst>
          </p:nvPr>
        </p:nvGraphicFramePr>
        <p:xfrm>
          <a:off x="952500" y="4530281"/>
          <a:ext cx="7239000" cy="731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697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 err="1">
                          <a:solidFill>
                            <a:srgbClr val="85200C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sw</a:t>
                      </a:r>
                      <a:r>
                        <a:rPr lang="en" sz="1800" b="1" dirty="0"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 t2, </a:t>
                      </a:r>
                      <a:r>
                        <a:rPr lang="en" sz="1800" b="1" dirty="0">
                          <a:solidFill>
                            <a:srgbClr val="38761D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1200</a:t>
                      </a:r>
                      <a:r>
                        <a:rPr lang="en" sz="1800" b="1" dirty="0"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(t1)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101011 01001 01010 0000010010110000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solidFill>
                            <a:srgbClr val="FF0000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  </a:t>
                      </a:r>
                      <a:r>
                        <a:rPr lang="en" sz="1800" b="1" dirty="0" err="1">
                          <a:solidFill>
                            <a:srgbClr val="FF0000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sw</a:t>
                      </a:r>
                      <a:r>
                        <a:rPr lang="en" sz="1800" b="1" dirty="0">
                          <a:solidFill>
                            <a:srgbClr val="FF0000"/>
                          </a:solidFill>
                          <a:latin typeface="Inconsolata" panose="020B0609030003000000" pitchFamily="49" charset="0"/>
                          <a:ea typeface="Consolas"/>
                          <a:cs typeface="Consolas"/>
                          <a:sym typeface="Consolas"/>
                        </a:rPr>
                        <a:t>     t1    t2        1200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7046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1B321-2FC1-4A97-B3AB-34925F095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Assembly Useful?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224F7-3F5B-44A6-9006-5EB6831CD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21124"/>
            <a:ext cx="8343900" cy="4666129"/>
          </a:xfrm>
        </p:spPr>
        <p:txBody>
          <a:bodyPr>
            <a:normAutofit/>
          </a:bodyPr>
          <a:lstStyle/>
          <a:p>
            <a:r>
              <a:rPr lang="en-US" dirty="0"/>
              <a:t>Short answer: </a:t>
            </a:r>
            <a:r>
              <a:rPr lang="en-US" b="1" i="1" dirty="0"/>
              <a:t>YES</a:t>
            </a:r>
          </a:p>
          <a:p>
            <a:endParaRPr lang="en-US" b="1" i="1" dirty="0"/>
          </a:p>
          <a:p>
            <a:r>
              <a:rPr lang="en-US" dirty="0"/>
              <a:t>Assembly is “fast”, so we should use it for everything!       </a:t>
            </a:r>
            <a:br>
              <a:rPr lang="en-US" dirty="0"/>
            </a:br>
            <a:r>
              <a:rPr lang="en-US" dirty="0"/>
              <a:t>			--- </a:t>
            </a:r>
            <a:r>
              <a:rPr lang="en-US" b="1" dirty="0"/>
              <a:t>NO!!! </a:t>
            </a:r>
            <a:r>
              <a:rPr lang="en-US" dirty="0"/>
              <a:t>---</a:t>
            </a:r>
          </a:p>
          <a:p>
            <a:r>
              <a:rPr lang="en-US" dirty="0"/>
              <a:t>No type-checking, no control structures, very few abstractions.	--- </a:t>
            </a:r>
            <a:r>
              <a:rPr lang="en-US" b="1" dirty="0"/>
              <a:t>Fairly impractical for large things</a:t>
            </a:r>
            <a:r>
              <a:rPr lang="en-US" dirty="0"/>
              <a:t> ---</a:t>
            </a:r>
          </a:p>
          <a:p>
            <a:r>
              <a:rPr lang="en-US" dirty="0"/>
              <a:t>Tied to a particular CPU.</a:t>
            </a:r>
          </a:p>
          <a:p>
            <a:pPr lvl="1"/>
            <a:r>
              <a:rPr lang="en-US" dirty="0"/>
              <a:t>So, large programs have to be rewritten (usually) to work on new things.</a:t>
            </a:r>
          </a:p>
          <a:p>
            <a:r>
              <a:rPr lang="en-US" dirty="0"/>
              <a:t>Yet: good for specialized stuff.</a:t>
            </a:r>
          </a:p>
          <a:p>
            <a:pPr lvl="1"/>
            <a:r>
              <a:rPr lang="en-US" dirty="0"/>
              <a:t>Critical paths and “boot” code in Kernels / Operating Systems</a:t>
            </a:r>
          </a:p>
          <a:p>
            <a:pPr lvl="1"/>
            <a:r>
              <a:rPr lang="en-US" dirty="0"/>
              <a:t>HPC (simulators, supercomputer stuff)</a:t>
            </a:r>
          </a:p>
          <a:p>
            <a:pPr lvl="1"/>
            <a:r>
              <a:rPr lang="en-US" dirty="0"/>
              <a:t>Real-time programs (video games; </a:t>
            </a:r>
            <a:r>
              <a:rPr lang="en-US" sz="1400" dirty="0" err="1"/>
              <a:t>tho</a:t>
            </a:r>
            <a:r>
              <a:rPr lang="en-US" sz="1400" dirty="0"/>
              <a:t> increasingly less / abstracted away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And…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38D237-2EFF-4140-B76C-0C952F873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130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5F3F3-28FD-4102-AEA1-22B36FE12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755223"/>
            <a:ext cx="7886700" cy="4472714"/>
          </a:xfrm>
        </p:spPr>
        <p:txBody>
          <a:bodyPr>
            <a:normAutofit/>
          </a:bodyPr>
          <a:lstStyle/>
          <a:p>
            <a:r>
              <a:rPr lang="en-US" sz="1600" dirty="0"/>
              <a:t>Modifying programs after-the-fact. (Or reverse-engineering them)</a:t>
            </a:r>
          </a:p>
          <a:p>
            <a:r>
              <a:rPr lang="en-US" sz="1600" dirty="0"/>
              <a:t>Legal “gray-area,” / “confusing-mess” but generally modification/reverse engineering is allowed. </a:t>
            </a:r>
            <a:r>
              <a:rPr lang="en-US" sz="1600" dirty="0" err="1"/>
              <a:t>Kinda</a:t>
            </a:r>
            <a:r>
              <a:rPr lang="en-US" sz="1600" dirty="0"/>
              <a:t>? (Section 1201, US Code 17 § 108, </a:t>
            </a:r>
            <a:r>
              <a:rPr lang="en-US" sz="1600" dirty="0" err="1"/>
              <a:t>etc</a:t>
            </a:r>
            <a:r>
              <a:rPr lang="en-US" sz="1600" dirty="0"/>
              <a:t>)</a:t>
            </a:r>
          </a:p>
          <a:p>
            <a:pPr lvl="1"/>
            <a:r>
              <a:rPr lang="en-US" sz="1200" dirty="0"/>
              <a:t>Removing copy protection in order to preserve/backup.</a:t>
            </a:r>
          </a:p>
          <a:p>
            <a:pPr lvl="1"/>
            <a:r>
              <a:rPr lang="en-US" sz="1200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Librarians</a:t>
            </a:r>
            <a:r>
              <a:rPr lang="en-US" sz="1200" dirty="0"/>
              <a:t> and </a:t>
            </a:r>
            <a:r>
              <a:rPr lang="en-US" sz="1200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preservationists</a:t>
            </a:r>
            <a:r>
              <a:rPr lang="en-US" sz="1200" dirty="0"/>
              <a:t> and “</a:t>
            </a:r>
            <a:r>
              <a:rPr lang="en-US" sz="1200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pirates</a:t>
            </a:r>
            <a:r>
              <a:rPr lang="en-US" sz="1200" dirty="0"/>
              <a:t>” alike may all use/view/write assembly for this!</a:t>
            </a:r>
          </a:p>
          <a:p>
            <a:r>
              <a:rPr lang="en-US" sz="1600" dirty="0"/>
              <a:t>I patched (the freely distributed) Lost Vikings so it would avoid copy protection and use a different sound configuration (so I could run it in a browser emulator)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2FC89D-7456-4479-9CFF-817B39EB2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Practical Applications of Assembly: Modification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489E95-04C7-4C0F-9387-146DC0C0E849}"/>
              </a:ext>
            </a:extLst>
          </p:cNvPr>
          <p:cNvSpPr txBox="1"/>
          <p:nvPr/>
        </p:nvSpPr>
        <p:spPr>
          <a:xfrm>
            <a:off x="449796" y="3000586"/>
            <a:ext cx="78867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; patching some bytes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; assembled with: `</a:t>
            </a:r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nasm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-</a:t>
            </a:r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fbin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-o patch.com patch.asm`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org  0x100          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; .com files always start 256 bytes into the segment</a:t>
            </a:r>
          </a:p>
          <a:p>
            <a:endParaRPr lang="en-US" sz="1400" dirty="0">
              <a:latin typeface="Inconsolata" panose="020B0609030003000000" pitchFamily="49" charset="0"/>
            </a:endParaRPr>
          </a:p>
          <a:p>
            <a:r>
              <a:rPr lang="en-US" sz="1400" dirty="0">
                <a:latin typeface="Inconsolata" panose="020B0609030003000000" pitchFamily="49" charset="0"/>
              </a:rPr>
              <a:t>    mov  ax, 0x00</a:t>
            </a:r>
          </a:p>
          <a:p>
            <a:endParaRPr lang="en-US" sz="1400" dirty="0">
              <a:latin typeface="Inconsolata" panose="020B0609030003000000" pitchFamily="49" charset="0"/>
            </a:endParaRPr>
          </a:p>
          <a:p>
            <a:r>
              <a:rPr lang="en-US" sz="1400" dirty="0">
                <a:latin typeface="Inconsolata" panose="020B0609030003000000" pitchFamily="49" charset="0"/>
              </a:rPr>
              <a:t>    mov  dx, msg        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; the address of or message in dx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sz="1400" dirty="0">
                <a:latin typeface="Inconsolata" panose="020B0609030003000000" pitchFamily="49" charset="0"/>
              </a:rPr>
              <a:t>  mov  ah, 9          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; ah=9 - "print string" sub-function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sz="1400" dirty="0">
                <a:latin typeface="Inconsolata" panose="020B0609030003000000" pitchFamily="49" charset="0"/>
              </a:rPr>
              <a:t>   int  0x21           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; call dos services</a:t>
            </a:r>
          </a:p>
          <a:p>
            <a:endParaRPr lang="en-US" sz="1400" dirty="0">
              <a:latin typeface="Inconsolata" panose="020B0609030003000000" pitchFamily="49" charset="0"/>
            </a:endParaRPr>
          </a:p>
          <a:p>
            <a:r>
              <a:rPr lang="en-US" sz="1400" dirty="0">
                <a:latin typeface="Inconsolata" panose="020B0609030003000000" pitchFamily="49" charset="0"/>
              </a:rPr>
              <a:t>    mov  dx, </a:t>
            </a:r>
            <a:r>
              <a:rPr lang="en-US" sz="1400" dirty="0" err="1">
                <a:latin typeface="Inconsolata" panose="020B0609030003000000" pitchFamily="49" charset="0"/>
              </a:rPr>
              <a:t>fname</a:t>
            </a:r>
            <a:r>
              <a:rPr lang="en-US" sz="1400" dirty="0">
                <a:latin typeface="Inconsolata" panose="020B0609030003000000" pitchFamily="49" charset="0"/>
              </a:rPr>
              <a:t>      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; open file to patch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		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  <a:latin typeface="Inconsolata" panose="020B0609030003000000" pitchFamily="49" charset="0"/>
              </a:rPr>
              <a:t>…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71A3C-69C6-49C3-81E0-092D5C72A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7</a:t>
            </a:fld>
            <a:endParaRPr lang="en-US"/>
          </a:p>
        </p:txBody>
      </p:sp>
      <p:pic>
        <p:nvPicPr>
          <p:cNvPr id="3074" name="Picture 2" descr="https://ih1.redbubble.net/image.440353023.4832/flat,550x550,075,f.u4.jpg">
            <a:extLst>
              <a:ext uri="{FF2B5EF4-FFF2-40B4-BE49-F238E27FC236}">
                <a16:creationId xmlns:a16="http://schemas.microsoft.com/office/drawing/2014/main" id="{96A22EBA-D5C8-4576-A2F6-4A520A683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5697" y="2820191"/>
            <a:ext cx="3230236" cy="2220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113A57A9-C348-4739-976B-53E7AB9C31CF}"/>
              </a:ext>
            </a:extLst>
          </p:cNvPr>
          <p:cNvSpPr/>
          <p:nvPr/>
        </p:nvSpPr>
        <p:spPr>
          <a:xfrm>
            <a:off x="6062686" y="2526939"/>
            <a:ext cx="2631518" cy="1682967"/>
          </a:xfrm>
          <a:prstGeom prst="cloudCallout">
            <a:avLst>
              <a:gd name="adj1" fmla="val -66480"/>
              <a:gd name="adj2" fmla="val -46357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 w="31750">
            <a:solidFill>
              <a:srgbClr val="0B2144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Don’t arrest me </a:t>
            </a:r>
            <a:r>
              <a:rPr lang="en-US" sz="1800" dirty="0" err="1"/>
              <a:t>plz</a:t>
            </a:r>
            <a:endParaRPr lang="en-US" sz="1800" b="1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79AC54-8EE7-4B1D-A8CF-8CE384DF1DF9}"/>
              </a:ext>
            </a:extLst>
          </p:cNvPr>
          <p:cNvSpPr txBox="1"/>
          <p:nvPr/>
        </p:nvSpPr>
        <p:spPr>
          <a:xfrm>
            <a:off x="449797" y="2701154"/>
            <a:ext cx="4024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(NASM / Intel Syntax, MS-DOS)</a:t>
            </a:r>
          </a:p>
        </p:txBody>
      </p:sp>
    </p:spTree>
    <p:extLst>
      <p:ext uri="{BB962C8B-B14F-4D97-AF65-F5344CB8AC3E}">
        <p14:creationId xmlns:p14="http://schemas.microsoft.com/office/powerpoint/2010/main" val="2658295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12" grpId="0" animBg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CAB7-AD69-4880-920C-F8DE410FD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Practical Applications of Assembly: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BE6B2-8DC3-4383-A37E-D27280938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880782"/>
            <a:ext cx="8343900" cy="4706470"/>
          </a:xfrm>
        </p:spPr>
        <p:txBody>
          <a:bodyPr>
            <a:normAutofit/>
          </a:bodyPr>
          <a:lstStyle/>
          <a:p>
            <a:r>
              <a:rPr lang="en-US" dirty="0"/>
              <a:t>Programs written in C, </a:t>
            </a:r>
            <a:r>
              <a:rPr lang="en-US" dirty="0" err="1"/>
              <a:t>etc</a:t>
            </a:r>
            <a:r>
              <a:rPr lang="en-US" dirty="0"/>
              <a:t> are generally translated into assembly. </a:t>
            </a:r>
          </a:p>
          <a:p>
            <a:pPr lvl="1"/>
            <a:r>
              <a:rPr lang="en-US" dirty="0"/>
              <a:t>And then into machine code.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Or you can look at the machine code of programs and get an assembly code listing.</a:t>
            </a:r>
          </a:p>
          <a:p>
            <a:pPr lvl="1"/>
            <a:r>
              <a:rPr lang="en-US" dirty="0"/>
              <a:t>And step through the program one instruction at a time.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When programs crash (sometimes programs you don’t have the code for) you can look at the assembly code and assess.</a:t>
            </a:r>
          </a:p>
          <a:p>
            <a:endParaRPr lang="en-US" dirty="0"/>
          </a:p>
          <a:p>
            <a:r>
              <a:rPr lang="en-US" dirty="0"/>
              <a:t>Programs exist to help you (</a:t>
            </a:r>
            <a:r>
              <a:rPr lang="en-US" dirty="0" err="1"/>
              <a:t>gdb</a:t>
            </a:r>
            <a:r>
              <a:rPr lang="en-US" dirty="0"/>
              <a:t>, IDA Pro, </a:t>
            </a:r>
            <a:r>
              <a:rPr lang="en-US" dirty="0" err="1"/>
              <a:t>radare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We will apply this knowledge (using </a:t>
            </a:r>
            <a:r>
              <a:rPr lang="en-US" dirty="0" err="1"/>
              <a:t>gdb</a:t>
            </a:r>
            <a:r>
              <a:rPr lang="en-US" dirty="0"/>
              <a:t>) in a future assignment!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A774B3-0868-44F2-982D-C596DDAC9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80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F5FFE78-508E-4B6B-AF9D-A10C78F01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 of x86 Assembly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AB8CBB-2C85-45E3-8735-F1ED464726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x86 really puts the… you know what… in Assembly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7E1E4C-97C5-46D4-BF09-DCDFFC671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23C37-4D5A-42B2-B31C-8C4C19EB9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21739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30693</TotalTime>
  <Words>4294</Words>
  <Application>Microsoft Office PowerPoint</Application>
  <PresentationFormat>On-screen Show (16:10)</PresentationFormat>
  <Paragraphs>607</Paragraphs>
  <Slides>30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5" baseType="lpstr">
      <vt:lpstr>Lato</vt:lpstr>
      <vt:lpstr>Inconsolata</vt:lpstr>
      <vt:lpstr>DejaVu Sans</vt:lpstr>
      <vt:lpstr>Segoe UI</vt:lpstr>
      <vt:lpstr>Calibri Light</vt:lpstr>
      <vt:lpstr>Wingdings</vt:lpstr>
      <vt:lpstr>Lato Hairline</vt:lpstr>
      <vt:lpstr>Calibri</vt:lpstr>
      <vt:lpstr>Lato Semibold</vt:lpstr>
      <vt:lpstr>Lato Black</vt:lpstr>
      <vt:lpstr>Lato Light</vt:lpstr>
      <vt:lpstr>Arial</vt:lpstr>
      <vt:lpstr>Lato Heavy</vt:lpstr>
      <vt:lpstr>Marcellus SC</vt:lpstr>
      <vt:lpstr>Office Theme</vt:lpstr>
      <vt:lpstr>Introduction</vt:lpstr>
      <vt:lpstr>Assembly Refresher</vt:lpstr>
      <vt:lpstr>What is “Assembly”</vt:lpstr>
      <vt:lpstr>What is “Assembly”</vt:lpstr>
      <vt:lpstr>Assembly vs. Machine Language</vt:lpstr>
      <vt:lpstr>Is Assembly Useful?</vt:lpstr>
      <vt:lpstr>Practical Applications of Assembly: Modification</vt:lpstr>
      <vt:lpstr>Practical Applications of Assembly: Debugging</vt:lpstr>
      <vt:lpstr>Basics of x86 Assembly</vt:lpstr>
      <vt:lpstr>Instruction Set Architecture (ISA)</vt:lpstr>
      <vt:lpstr>Types of ISAs: RISC</vt:lpstr>
      <vt:lpstr>Types of ISAs: CISC</vt:lpstr>
      <vt:lpstr>Types of ISAs: Overview</vt:lpstr>
      <vt:lpstr>x86</vt:lpstr>
      <vt:lpstr>x86 Registers (general)</vt:lpstr>
      <vt:lpstr>x86 Registers (specialized)</vt:lpstr>
      <vt:lpstr>x86 Instruction Types</vt:lpstr>
      <vt:lpstr>Complex Addressing</vt:lpstr>
      <vt:lpstr>Complex Addressing: CISC Strikes Again!!</vt:lpstr>
      <vt:lpstr>x86 Instruction Qualifiers</vt:lpstr>
      <vt:lpstr>Hello World! (x86 vs. MIPS)</vt:lpstr>
      <vt:lpstr>Doing some x86 maths</vt:lpstr>
      <vt:lpstr>However, x86 lets you slice and dice</vt:lpstr>
      <vt:lpstr>Assembly Interlude</vt:lpstr>
      <vt:lpstr>Why write assembly? When you can write C</vt:lpstr>
      <vt:lpstr>Looking at C compilers…</vt:lpstr>
      <vt:lpstr>Disassembly – See how the sausage is made…</vt:lpstr>
      <vt:lpstr>And… here we are…</vt:lpstr>
      <vt:lpstr>Looking deeper</vt:lpstr>
      <vt:lpstr>Brought to you by the letters: C ABI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Wilkinson II, David W</cp:lastModifiedBy>
  <cp:revision>369</cp:revision>
  <dcterms:created xsi:type="dcterms:W3CDTF">2020-01-05T03:35:10Z</dcterms:created>
  <dcterms:modified xsi:type="dcterms:W3CDTF">2020-02-12T07:45:33Z</dcterms:modified>
</cp:coreProperties>
</file>